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438" r:id="rId2"/>
    <p:sldId id="433" r:id="rId3"/>
    <p:sldId id="428" r:id="rId4"/>
    <p:sldId id="435" r:id="rId5"/>
    <p:sldId id="396" r:id="rId6"/>
    <p:sldId id="403" r:id="rId7"/>
    <p:sldId id="346" r:id="rId8"/>
    <p:sldId id="351" r:id="rId9"/>
    <p:sldId id="349" r:id="rId10"/>
    <p:sldId id="434" r:id="rId11"/>
    <p:sldId id="436" r:id="rId12"/>
    <p:sldId id="439" r:id="rId13"/>
    <p:sldId id="440" r:id="rId14"/>
    <p:sldId id="431" r:id="rId15"/>
    <p:sldId id="44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7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81C4A-4277-4EFA-BE98-C48F8B42CD99}" type="datetimeFigureOut">
              <a:rPr lang="fr-FR" smtClean="0"/>
              <a:t>04/03/2021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0E8E5-EA07-4D6A-B4C2-6172F31787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14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256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477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85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05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884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593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85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360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48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96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96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AA7E93-5C0C-49C6-B048-22775D49786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96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fr-FR" altLang="fr-FR" noProof="0"/>
              <a:t>Modifiez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fr-FR" altLang="fr-FR" noProof="0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18513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0383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976784" y="692151"/>
            <a:ext cx="2783416" cy="49688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4418" y="692151"/>
            <a:ext cx="8149167" cy="49688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9534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4781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7965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4418" y="2133601"/>
            <a:ext cx="5465233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2851" y="2133601"/>
            <a:ext cx="5467349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62864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972800" cy="724942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11363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24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52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692696"/>
            <a:ext cx="4011084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692696"/>
            <a:ext cx="6815667" cy="51845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491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7136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92696"/>
            <a:ext cx="7315200" cy="40348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67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6000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692150"/>
            <a:ext cx="11135783" cy="135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2133601"/>
            <a:ext cx="11135783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34" name="Text Box 4"/>
          <p:cNvSpPr txBox="1">
            <a:spLocks noChangeArrowheads="1"/>
          </p:cNvSpPr>
          <p:nvPr/>
        </p:nvSpPr>
        <p:spPr bwMode="auto">
          <a:xfrm>
            <a:off x="3500966" y="103189"/>
            <a:ext cx="816186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endParaRPr lang="fr-FR" altLang="fr-FR" sz="1400" b="1" dirty="0">
              <a:solidFill>
                <a:schemeClr val="bg2"/>
              </a:solidFill>
              <a:latin typeface="Futura Md BT" pitchFamily="34" charset="0"/>
            </a:endParaRPr>
          </a:p>
        </p:txBody>
      </p:sp>
      <p:pic>
        <p:nvPicPr>
          <p:cNvPr id="6" name="Picture 4" descr="C:\Users\alain.crombez\Pictures\Marianne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23393" y="5794376"/>
            <a:ext cx="2402417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alain.crombez\Pictures\Anah_couleur.gi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436096" y="5805265"/>
            <a:ext cx="152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979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Futura Md BT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Futura Md BT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Futura Md BT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Futura Md BT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Futura Md BT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Futura Md BT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Futura Md BT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Futura Md BT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ris03@allier.f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1" y="3861049"/>
            <a:ext cx="7775575" cy="1561281"/>
          </a:xfrm>
        </p:spPr>
        <p:txBody>
          <a:bodyPr/>
          <a:lstStyle/>
          <a:p>
            <a:pPr eaLnBrk="1" hangingPunct="1"/>
            <a:endParaRPr lang="fr-FR" altLang="fr-FR" sz="2000" dirty="0"/>
          </a:p>
          <a:p>
            <a:pPr eaLnBrk="1" hangingPunct="1"/>
            <a:r>
              <a:rPr lang="fr-FR" altLang="fr-FR" sz="2800" b="1" dirty="0"/>
              <a:t>Conseil communautaire du Pays d'Huriel</a:t>
            </a:r>
          </a:p>
          <a:p>
            <a:pPr eaLnBrk="1" hangingPunct="1"/>
            <a:r>
              <a:rPr lang="fr-FR" altLang="fr-FR" sz="2800" dirty="0"/>
              <a:t>25 février 2021</a:t>
            </a:r>
          </a:p>
          <a:p>
            <a:pPr eaLnBrk="1" hangingPunct="1"/>
            <a:endParaRPr lang="fr-FR" altLang="fr-FR" sz="2800" dirty="0"/>
          </a:p>
          <a:p>
            <a:pPr eaLnBrk="1" hangingPunct="1"/>
            <a:endParaRPr lang="fr-FR" altLang="fr-FR" sz="28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84040" y="1196753"/>
            <a:ext cx="7772400" cy="2016125"/>
          </a:xfrm>
          <a:prstGeom prst="rect">
            <a:avLst/>
          </a:prstGeom>
          <a:solidFill>
            <a:srgbClr val="C0C0C0">
              <a:alpha val="58038"/>
            </a:srgbClr>
          </a:solidFill>
          <a:ln w="38100">
            <a:solidFill>
              <a:srgbClr val="0070C0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3200" kern="0" dirty="0">
                <a:solidFill>
                  <a:srgbClr val="0070C0"/>
                </a:solidFill>
                <a:latin typeface="Futura Md BT"/>
                <a:cs typeface="Arial"/>
              </a:rPr>
              <a:t>LES AIDES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3200" kern="0" dirty="0">
                <a:solidFill>
                  <a:srgbClr val="0070C0"/>
                </a:solidFill>
                <a:latin typeface="Futura Md BT"/>
                <a:cs typeface="Arial"/>
              </a:rPr>
              <a:t>A L’AMELIORATION DE L’HABITAT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3200" kern="0" dirty="0">
                <a:solidFill>
                  <a:srgbClr val="0070C0"/>
                </a:solidFill>
                <a:latin typeface="Futura Md BT"/>
                <a:cs typeface="Arial"/>
              </a:rPr>
              <a:t>La cellule habitat énergie</a:t>
            </a:r>
          </a:p>
        </p:txBody>
      </p:sp>
      <p:pic>
        <p:nvPicPr>
          <p:cNvPr id="7" name="Image1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580388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847851" y="620688"/>
            <a:ext cx="8640763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b="1" kern="0" dirty="0">
                <a:solidFill>
                  <a:srgbClr val="0070C0"/>
                </a:solidFill>
                <a:latin typeface="Futura Md BT"/>
                <a:cs typeface="Arial"/>
              </a:rPr>
              <a:t>Anah – Niveau d’aide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1500" b="1" kern="0" dirty="0">
              <a:solidFill>
                <a:srgbClr val="000000"/>
              </a:solidFill>
              <a:latin typeface="Futura Md BT"/>
              <a:cs typeface="Times New Roman" pitchFamily="18" charset="0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5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algn="just" defTabSz="914400" eaLnBrk="1" hangingPunct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1800" b="1" u="sng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PO : Propriétaires occupants</a:t>
            </a:r>
          </a:p>
          <a:p>
            <a:pPr marL="742950" lvl="4" indent="-285750" algn="just" defTabSz="914400" eaLnBrk="1" hangingPunct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algn="just" defTabSz="914400" eaLnBrk="1" hangingPunct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algn="just" defTabSz="914400" eaLnBrk="1" hangingPunct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algn="just" defTabSz="914400" eaLnBrk="1" hangingPunct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algn="just" defTabSz="914400" eaLnBrk="1" hangingPunct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algn="just" defTabSz="914400" eaLnBrk="1" hangingPunct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ctr" defTabSz="914400" eaLnBrk="1" hangingPunct="1">
              <a:spcBef>
                <a:spcPts val="0"/>
              </a:spcBef>
              <a:buNone/>
              <a:defRPr/>
            </a:pPr>
            <a:endParaRPr lang="fr-FR" altLang="fr-FR" sz="1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400" b="1" i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2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ctr" defTabSz="914400" eaLnBrk="1" hangingPunct="1">
              <a:spcBef>
                <a:spcPts val="0"/>
              </a:spcBef>
              <a:buNone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defTabSz="914400" eaLnBrk="1" hangingPunct="1">
              <a:spcBef>
                <a:spcPts val="0"/>
              </a:spcBef>
              <a:buNone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322401" y="1844825"/>
          <a:ext cx="7662033" cy="345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4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761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34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19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297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Ressources Anah</a:t>
                      </a:r>
                    </a:p>
                    <a:p>
                      <a:pPr algn="ctr"/>
                      <a:r>
                        <a:rPr lang="fr-FR" sz="1400" dirty="0"/>
                        <a:t>Taux subvention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Aides</a:t>
                      </a:r>
                      <a:r>
                        <a:rPr lang="fr-FR" sz="1400" baseline="0" dirty="0"/>
                        <a:t> maxi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Prime maxi</a:t>
                      </a:r>
                      <a:r>
                        <a:rPr lang="fr-FR" sz="1400" baseline="0" dirty="0"/>
                        <a:t> </a:t>
                      </a:r>
                    </a:p>
                    <a:p>
                      <a:pPr algn="ctr"/>
                      <a:r>
                        <a:rPr lang="fr-FR" sz="1400" dirty="0"/>
                        <a:t>10 % HT </a:t>
                      </a:r>
                      <a:endParaRPr lang="fr-FR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Prime maxi </a:t>
                      </a:r>
                    </a:p>
                    <a:p>
                      <a:pPr algn="ctr"/>
                      <a:r>
                        <a:rPr lang="fr-FR" sz="1400" dirty="0"/>
                        <a:t>Sortie « passoires</a:t>
                      </a:r>
                      <a:r>
                        <a:rPr lang="fr-FR" sz="1400" baseline="0" dirty="0"/>
                        <a:t> thermiques » et  « BBC »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2503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 Très</a:t>
                      </a:r>
                      <a:r>
                        <a:rPr lang="fr-FR" sz="1400" baseline="0" dirty="0"/>
                        <a:t> modestes</a:t>
                      </a:r>
                    </a:p>
                    <a:p>
                      <a:pPr algn="ctr"/>
                      <a:r>
                        <a:rPr lang="fr-FR" sz="1400" baseline="0" dirty="0"/>
                        <a:t>50 % HT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aseline="0" dirty="0"/>
                        <a:t>Habiter  Facile: 10 000 €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 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3487953"/>
                  </a:ext>
                </a:extLst>
              </a:tr>
              <a:tr h="362503">
                <a:tc v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Habiter</a:t>
                      </a:r>
                      <a:r>
                        <a:rPr lang="fr-FR" sz="1400" b="1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 Mieux : 15</a:t>
                      </a:r>
                      <a:r>
                        <a:rPr lang="fr-FR" sz="1400" b="1" baseline="0" dirty="0">
                          <a:solidFill>
                            <a:srgbClr val="0070C0"/>
                          </a:solidFill>
                        </a:rPr>
                        <a:t> 000 €</a:t>
                      </a:r>
                      <a:endParaRPr lang="fr-FR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3 000 €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0" dirty="0"/>
                        <a:t>Jusqu’à 1500 € X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503">
                <a:tc v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Habiter Sain</a:t>
                      </a:r>
                      <a:r>
                        <a:rPr lang="fr-FR" sz="1400" baseline="0" dirty="0"/>
                        <a:t> </a:t>
                      </a:r>
                      <a:r>
                        <a:rPr lang="fr-FR" sz="1400" dirty="0"/>
                        <a:t> : 25 000 €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3</a:t>
                      </a:r>
                      <a:r>
                        <a:rPr lang="fr-FR" sz="1400" baseline="0" dirty="0"/>
                        <a:t> </a:t>
                      </a:r>
                      <a:r>
                        <a:rPr lang="fr-FR" sz="1400" dirty="0"/>
                        <a:t>000 €</a:t>
                      </a:r>
                      <a:endParaRPr lang="fr-FR" sz="1400" baseline="30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9441523"/>
                  </a:ext>
                </a:extLst>
              </a:tr>
              <a:tr h="362503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 Modestes </a:t>
                      </a:r>
                    </a:p>
                    <a:p>
                      <a:pPr algn="ctr"/>
                      <a:r>
                        <a:rPr lang="fr-FR" sz="1400" dirty="0"/>
                        <a:t>35 % 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Autonomie</a:t>
                      </a:r>
                      <a:r>
                        <a:rPr lang="fr-FR" sz="1400" baseline="0" dirty="0"/>
                        <a:t> : 7 000 €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 ---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1974559"/>
                  </a:ext>
                </a:extLst>
              </a:tr>
              <a:tr h="362503">
                <a:tc v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Habiter</a:t>
                      </a:r>
                      <a:r>
                        <a:rPr lang="fr-FR" sz="1400" b="1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 Mieux : 10</a:t>
                      </a:r>
                      <a:r>
                        <a:rPr lang="fr-FR" sz="1400" b="1" baseline="0" dirty="0">
                          <a:solidFill>
                            <a:srgbClr val="0070C0"/>
                          </a:solidFill>
                        </a:rPr>
                        <a:t> 500 €</a:t>
                      </a:r>
                      <a:endParaRPr lang="fr-FR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2 000 €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/>
                        <a:t>Jusqu’à 1500 € X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/>
                        <a:t> </a:t>
                      </a:r>
                      <a:endParaRPr lang="fr-F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157">
                <a:tc v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Habiter Sain </a:t>
                      </a:r>
                      <a:r>
                        <a:rPr lang="fr-FR" sz="1200" b="1" i="1" baseline="30000" dirty="0"/>
                        <a:t>(Maj,)</a:t>
                      </a:r>
                      <a:r>
                        <a:rPr lang="fr-FR" sz="1200" dirty="0"/>
                        <a:t> </a:t>
                      </a:r>
                      <a:r>
                        <a:rPr lang="fr-FR" sz="1400" dirty="0"/>
                        <a:t>: 25 000 €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2 000 €</a:t>
                      </a:r>
                      <a:endParaRPr lang="fr-FR" sz="1400" baseline="30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440981"/>
                  </a:ext>
                </a:extLst>
              </a:tr>
            </a:tbl>
          </a:graphicData>
        </a:graphic>
      </p:graphicFrame>
      <p:sp>
        <p:nvSpPr>
          <p:cNvPr id="4" name="Croix 3"/>
          <p:cNvSpPr/>
          <p:nvPr/>
        </p:nvSpPr>
        <p:spPr bwMode="auto">
          <a:xfrm>
            <a:off x="5663952" y="2996952"/>
            <a:ext cx="288032" cy="216024"/>
          </a:xfrm>
          <a:prstGeom prst="plu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3400">
              <a:solidFill>
                <a:srgbClr val="000000"/>
              </a:solidFill>
              <a:latin typeface="Futura Md BT" pitchFamily="34" charset="0"/>
              <a:cs typeface="Arial" charset="0"/>
            </a:endParaRPr>
          </a:p>
        </p:txBody>
      </p:sp>
      <p:pic>
        <p:nvPicPr>
          <p:cNvPr id="5" name="Image1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925325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2314" y="1052736"/>
            <a:ext cx="8351837" cy="648072"/>
          </a:xfrm>
        </p:spPr>
        <p:txBody>
          <a:bodyPr/>
          <a:lstStyle/>
          <a:p>
            <a:pPr lvl="3" algn="ctr">
              <a:lnSpc>
                <a:spcPct val="90000"/>
              </a:lnSpc>
              <a:defRPr/>
            </a:pPr>
            <a:r>
              <a:rPr lang="fr-FR" altLang="fr-FR" sz="2400" b="1" dirty="0">
                <a:solidFill>
                  <a:srgbClr val="0070C0"/>
                </a:solidFill>
              </a:rPr>
              <a:t>Les aides du Conseil départemental de l’Allier</a:t>
            </a:r>
            <a:br>
              <a:rPr lang="fr-FR" altLang="fr-FR" sz="2400" b="1" dirty="0">
                <a:solidFill>
                  <a:srgbClr val="0070C0"/>
                </a:solidFill>
              </a:rPr>
            </a:br>
            <a:endParaRPr lang="fr-FR" altLang="fr-FR" sz="24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20551" y="1844825"/>
            <a:ext cx="8351837" cy="3527425"/>
          </a:xfrm>
        </p:spPr>
        <p:txBody>
          <a:bodyPr/>
          <a:lstStyle/>
          <a:p>
            <a:pPr marL="0" indent="0">
              <a:buNone/>
            </a:pPr>
            <a:r>
              <a:rPr lang="fr-FR" sz="2000" b="1" u="sng" dirty="0"/>
              <a:t>Performance énergétique ou travaux d’adaptation (*)</a:t>
            </a:r>
          </a:p>
          <a:p>
            <a:pPr marL="0" indent="0">
              <a:buNone/>
            </a:pPr>
            <a:r>
              <a:rPr lang="fr-FR" sz="1600" dirty="0"/>
              <a:t>15 % du montant HT des travaux dans la limite de </a:t>
            </a:r>
          </a:p>
          <a:p>
            <a:pPr marL="0" indent="0">
              <a:buNone/>
            </a:pPr>
            <a:r>
              <a:rPr lang="fr-FR" sz="1600" dirty="0"/>
              <a:t>PO : 2 500 € pour les TMod. et  1 500 € pour les Mod.</a:t>
            </a:r>
          </a:p>
          <a:p>
            <a:pPr marL="0" indent="0">
              <a:buNone/>
            </a:pPr>
            <a:r>
              <a:rPr lang="fr-FR" sz="1600" dirty="0"/>
              <a:t>PB : forfait de 1 000 €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2000" b="1" u="sng" dirty="0"/>
              <a:t>Lutte contre l’habitat indigne (*)</a:t>
            </a:r>
          </a:p>
          <a:p>
            <a:pPr marL="0" indent="0">
              <a:buNone/>
            </a:pPr>
            <a:r>
              <a:rPr lang="fr-FR" sz="1600" dirty="0"/>
              <a:t>15 % du montant HT des travaux dans la limite de </a:t>
            </a:r>
          </a:p>
          <a:p>
            <a:pPr marL="0" indent="0">
              <a:buNone/>
            </a:pPr>
            <a:r>
              <a:rPr lang="fr-FR" sz="1600" dirty="0"/>
              <a:t>PO et PB : 6 000 €</a:t>
            </a:r>
          </a:p>
          <a:p>
            <a:pPr marL="0" indent="0">
              <a:buNone/>
            </a:pPr>
            <a:r>
              <a:rPr lang="fr-FR" sz="1600" dirty="0"/>
              <a:t>PO si Maitrise d’œuvre : 7 500 €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1200" i="1" dirty="0"/>
              <a:t>(*) cumulables avec les aides du département et en complément d’une aide l’Anah</a:t>
            </a:r>
          </a:p>
        </p:txBody>
      </p:sp>
      <p:pic>
        <p:nvPicPr>
          <p:cNvPr id="4" name="Image1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750417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2314" y="1052736"/>
            <a:ext cx="8351837" cy="648072"/>
          </a:xfrm>
        </p:spPr>
        <p:txBody>
          <a:bodyPr/>
          <a:lstStyle/>
          <a:p>
            <a:pPr lvl="3" algn="ctr">
              <a:lnSpc>
                <a:spcPct val="90000"/>
              </a:lnSpc>
              <a:defRPr/>
            </a:pPr>
            <a:r>
              <a:rPr lang="fr-FR" altLang="fr-FR" sz="2400" b="1" dirty="0">
                <a:solidFill>
                  <a:srgbClr val="0070C0"/>
                </a:solidFill>
              </a:rPr>
              <a:t>Les aides du Conseil départemental de l’Allier</a:t>
            </a:r>
            <a:br>
              <a:rPr lang="fr-FR" altLang="fr-FR" sz="2400" b="1" dirty="0">
                <a:solidFill>
                  <a:srgbClr val="0070C0"/>
                </a:solidFill>
              </a:rPr>
            </a:br>
            <a:endParaRPr lang="fr-FR" altLang="fr-FR" sz="24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20551" y="1844825"/>
            <a:ext cx="8351837" cy="3527425"/>
          </a:xfrm>
        </p:spPr>
        <p:txBody>
          <a:bodyPr/>
          <a:lstStyle/>
          <a:p>
            <a:pPr marL="0" indent="0">
              <a:buNone/>
            </a:pPr>
            <a:r>
              <a:rPr lang="fr-FR" sz="2000" b="1" u="sng" dirty="0"/>
              <a:t>Performance énergétique ou travaux d’adaptation (*)</a:t>
            </a:r>
          </a:p>
          <a:p>
            <a:pPr marL="0" indent="0">
              <a:buNone/>
            </a:pPr>
            <a:r>
              <a:rPr lang="fr-FR" sz="1600" dirty="0"/>
              <a:t>15 % du montant HT des travaux dans la limite de </a:t>
            </a:r>
          </a:p>
          <a:p>
            <a:pPr marL="0" indent="0">
              <a:buNone/>
            </a:pPr>
            <a:r>
              <a:rPr lang="fr-FR" sz="1600" dirty="0"/>
              <a:t>PO : 2 500 € pour les TMod. et  1 500 € pour les Mod.</a:t>
            </a:r>
          </a:p>
          <a:p>
            <a:pPr marL="0" indent="0">
              <a:buNone/>
            </a:pPr>
            <a:r>
              <a:rPr lang="fr-FR" sz="1600" dirty="0"/>
              <a:t>PB : forfait de 1 000 €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2000" b="1" u="sng" dirty="0"/>
              <a:t>Lutte contre l’habitat indigne (*)</a:t>
            </a:r>
          </a:p>
          <a:p>
            <a:pPr marL="0" indent="0">
              <a:buNone/>
            </a:pPr>
            <a:r>
              <a:rPr lang="fr-FR" sz="1600" dirty="0"/>
              <a:t>15 % du montant HT des travaux dans la limite de </a:t>
            </a:r>
          </a:p>
          <a:p>
            <a:pPr marL="0" indent="0">
              <a:buNone/>
            </a:pPr>
            <a:r>
              <a:rPr lang="fr-FR" sz="1600" dirty="0"/>
              <a:t>PO et PB : 6 000 €</a:t>
            </a:r>
          </a:p>
          <a:p>
            <a:pPr marL="0" indent="0">
              <a:buNone/>
            </a:pPr>
            <a:r>
              <a:rPr lang="fr-FR" sz="1600" dirty="0"/>
              <a:t>PO si Maitrise d’œuvre : 7 500 €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1200" i="1" dirty="0"/>
              <a:t>(*) cumulables avec les aides du département et en complément d’une aide l’Anah</a:t>
            </a:r>
          </a:p>
        </p:txBody>
      </p:sp>
      <p:pic>
        <p:nvPicPr>
          <p:cNvPr id="4" name="Image1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846158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16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sz="1600" b="1" u="sng" dirty="0"/>
              <a:t>Mise en place d’un fond départemental en 2020</a:t>
            </a:r>
          </a:p>
          <a:p>
            <a:pPr marL="0" indent="0">
              <a:buNone/>
            </a:pPr>
            <a:endParaRPr lang="fr-FR" sz="1600" b="1" u="sng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fr-FR" sz="1600" dirty="0"/>
              <a:t>Un fond abondé par le Conseil départemental de l’Allier, la SACICAP PROCIVIS (assurant la gestion) , les territoires et partenaires à venir…</a:t>
            </a:r>
          </a:p>
          <a:p>
            <a:pPr marL="0" indent="0">
              <a:buNone/>
            </a:pPr>
            <a:endParaRPr lang="fr-FR" sz="16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sz="1600" dirty="0"/>
              <a:t>Pour permettre aux porteurs de projets « les plus fragile » :</a:t>
            </a:r>
          </a:p>
          <a:p>
            <a:r>
              <a:rPr lang="fr-FR" sz="1600" dirty="0"/>
              <a:t>l’avance des subventions,</a:t>
            </a:r>
          </a:p>
          <a:p>
            <a:r>
              <a:rPr lang="fr-FR" sz="1600" dirty="0"/>
              <a:t>le paiement auprès des artisans,</a:t>
            </a:r>
          </a:p>
          <a:p>
            <a:r>
              <a:rPr lang="fr-FR" sz="1600" dirty="0"/>
              <a:t>Un possibilité d’étude de financement du reste à charge par un prêt social.</a:t>
            </a:r>
          </a:p>
          <a:p>
            <a:pPr marL="0" indent="0" algn="ctr">
              <a:buNone/>
            </a:pPr>
            <a:r>
              <a:rPr lang="fr-FR" sz="1600" b="1" dirty="0"/>
              <a:t>Absence de consolidation financière = pas d’intervention du fond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ctr">
              <a:lnSpc>
                <a:spcPct val="90000"/>
              </a:lnSpc>
              <a:defRPr/>
            </a:pPr>
            <a:r>
              <a:rPr lang="fr-FR" altLang="fr-FR" b="1" dirty="0">
                <a:solidFill>
                  <a:srgbClr val="0070C0"/>
                </a:solidFill>
              </a:rPr>
              <a:t>Le financement des projets</a:t>
            </a:r>
            <a:endParaRPr lang="fr-FR" altLang="fr-FR" sz="1400" b="1" i="1" dirty="0">
              <a:solidFill>
                <a:srgbClr val="0070C0"/>
              </a:solidFill>
            </a:endParaRPr>
          </a:p>
        </p:txBody>
      </p:sp>
      <p:pic>
        <p:nvPicPr>
          <p:cNvPr id="6" name="Image1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887707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847851" y="670968"/>
            <a:ext cx="8640763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400" b="1" kern="0" dirty="0">
                <a:solidFill>
                  <a:srgbClr val="0070C0"/>
                </a:solidFill>
                <a:latin typeface="Futura Md BT"/>
                <a:cs typeface="Arial"/>
              </a:rPr>
              <a:t>Quelques chiffres clés sur le Pays d’Huriel 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800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800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b="1" u="sng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Depuis Sept. 2011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: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</a:t>
            </a:r>
            <a:r>
              <a:rPr lang="fr-FR" altLang="fr-FR" sz="16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200</a:t>
            </a:r>
            <a:r>
              <a:rPr lang="fr-FR" altLang="fr-FR" sz="16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dossiers engagés par l’Anah pour </a:t>
            </a:r>
            <a:r>
              <a:rPr lang="fr-FR" altLang="fr-FR" sz="16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2,5 M€ HT </a:t>
            </a:r>
            <a:r>
              <a:rPr lang="fr-FR" altLang="fr-FR" sz="16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de travaux éligibles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6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Des subventions Anah à hauteur de </a:t>
            </a:r>
            <a:r>
              <a:rPr lang="fr-FR" altLang="fr-FR" sz="16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1,18 M€ HT,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6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6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</a:t>
            </a: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b="1" u="sng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Dont pour la cellule habitat énergie</a:t>
            </a: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:</a:t>
            </a:r>
          </a:p>
          <a:p>
            <a:pPr marL="0" lvl="3" indent="0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</a:t>
            </a:r>
            <a:r>
              <a:rPr lang="fr-FR" altLang="fr-FR" sz="16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122</a:t>
            </a:r>
            <a:r>
              <a:rPr lang="fr-FR" altLang="fr-FR" sz="16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logements engagés Anah pour </a:t>
            </a:r>
            <a:r>
              <a:rPr lang="fr-FR" altLang="fr-FR" sz="16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1,75 M€</a:t>
            </a:r>
            <a:r>
              <a:rPr lang="fr-FR" altLang="fr-FR" sz="16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de travaux éligibles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6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194 </a:t>
            </a:r>
            <a:r>
              <a:rPr lang="fr-FR" altLang="fr-FR" sz="16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logements « diagnostiqués »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600" i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</a:t>
            </a:r>
            <a:r>
              <a:rPr lang="fr-FR" altLang="fr-FR" sz="1400" i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-&gt; 50 % moyenne PIG départementale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6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364</a:t>
            </a:r>
            <a:r>
              <a:rPr lang="fr-FR" altLang="fr-FR" sz="16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logements repérés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600" i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</a:t>
            </a:r>
            <a:r>
              <a:rPr lang="fr-FR" altLang="fr-FR" sz="1400" i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-&gt; 6 à 7 visites sur 10 font l’objet d’un dossier Anah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6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20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	</a:t>
            </a:r>
            <a:endParaRPr lang="fr-FR" altLang="fr-FR" sz="1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pic>
        <p:nvPicPr>
          <p:cNvPr id="5" name="Image1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693647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1" y="3861049"/>
            <a:ext cx="7775575" cy="1561281"/>
          </a:xfrm>
        </p:spPr>
        <p:txBody>
          <a:bodyPr/>
          <a:lstStyle/>
          <a:p>
            <a:pPr eaLnBrk="1" hangingPunct="1"/>
            <a:endParaRPr lang="fr-FR" altLang="fr-FR" sz="2000" dirty="0"/>
          </a:p>
          <a:p>
            <a:pPr eaLnBrk="1" hangingPunct="1"/>
            <a:r>
              <a:rPr lang="fr-FR" altLang="fr-FR" sz="2800" b="1" dirty="0"/>
              <a:t>Conseil communautaire du Pays d'Huriel</a:t>
            </a:r>
          </a:p>
          <a:p>
            <a:pPr eaLnBrk="1" hangingPunct="1"/>
            <a:r>
              <a:rPr lang="fr-FR" altLang="fr-FR" sz="2800" dirty="0"/>
              <a:t>25 février 2021</a:t>
            </a:r>
          </a:p>
          <a:p>
            <a:pPr eaLnBrk="1" hangingPunct="1"/>
            <a:endParaRPr lang="fr-FR" altLang="fr-FR" sz="2800" dirty="0"/>
          </a:p>
          <a:p>
            <a:pPr eaLnBrk="1" hangingPunct="1"/>
            <a:endParaRPr lang="fr-FR" altLang="fr-FR" sz="28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84040" y="1196753"/>
            <a:ext cx="7772400" cy="2016125"/>
          </a:xfrm>
          <a:prstGeom prst="rect">
            <a:avLst/>
          </a:prstGeom>
          <a:solidFill>
            <a:srgbClr val="C0C0C0">
              <a:alpha val="58038"/>
            </a:srgbClr>
          </a:solidFill>
          <a:ln w="38100">
            <a:solidFill>
              <a:srgbClr val="0070C0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3200" kern="0" dirty="0">
                <a:solidFill>
                  <a:srgbClr val="0070C0"/>
                </a:solidFill>
                <a:latin typeface="Futura Md BT"/>
                <a:cs typeface="Arial"/>
              </a:rPr>
              <a:t>LES AIDES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3200" kern="0" dirty="0">
                <a:solidFill>
                  <a:srgbClr val="0070C0"/>
                </a:solidFill>
                <a:latin typeface="Futura Md BT"/>
                <a:cs typeface="Arial"/>
              </a:rPr>
              <a:t>A L’AMELIORATION DE L’HABITAT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3200" kern="0" dirty="0">
                <a:solidFill>
                  <a:srgbClr val="0070C0"/>
                </a:solidFill>
                <a:latin typeface="Futura Md BT"/>
                <a:cs typeface="Arial"/>
              </a:rPr>
              <a:t>La cellule habitat énergie</a:t>
            </a:r>
          </a:p>
        </p:txBody>
      </p:sp>
      <p:pic>
        <p:nvPicPr>
          <p:cNvPr id="7" name="Image1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98781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847851" y="693738"/>
            <a:ext cx="8640763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400" b="1" kern="0" dirty="0">
                <a:solidFill>
                  <a:srgbClr val="0070C0"/>
                </a:solidFill>
                <a:latin typeface="Futura Md BT"/>
                <a:cs typeface="Arial"/>
              </a:rPr>
              <a:t>Des dispositifs multiples d’aides à l’habitat privé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defTabSz="91440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Les aides de l’Agence Nationale de l’Habitat (Anah)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à destination des demandeurs aux ressources modestes / très modestes et aux propriétaires bailleurs</a:t>
            </a:r>
          </a:p>
          <a:p>
            <a:pPr marL="0" lvl="3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1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defTabSz="91440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Les aides des collectivités</a:t>
            </a:r>
            <a:r>
              <a:rPr lang="fr-FR" altLang="fr-FR" sz="1800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qui abondent, principalement, en complément des aides de l’Anah.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1400" b="1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285750" lvl="3" indent="-285750" algn="just" defTabSz="9144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MaprimeRenov’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: Prime transition énergétique remplaçant le Crédit d’Impôt Transition Energétique :  un forfait suivant les types de travaux et ressources des ménages.</a:t>
            </a:r>
          </a:p>
          <a:p>
            <a:pPr marL="285750" lvl="3" indent="-285750" algn="just" defTabSz="9144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fr-FR" altLang="fr-FR" sz="1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285750" lvl="3" indent="-285750" algn="just" defTabSz="9144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Les primes « énergie »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: liées aux certificats d’économie d’énergie, dispositifs  « coup de pouce », dispositifs à 1 € etc…</a:t>
            </a: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285750" lvl="3" indent="-285750" algn="just" defTabSz="9144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D’autres aides privées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: A. Logement, Caisses de retraite …</a:t>
            </a: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endParaRPr lang="fr-FR" altLang="fr-FR" sz="2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endParaRPr lang="fr-FR" altLang="fr-FR" sz="2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ct val="0"/>
              </a:spcBef>
              <a:buFont typeface="Wingdings" pitchFamily="2" charset="2"/>
              <a:buChar char="ð"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pic>
        <p:nvPicPr>
          <p:cNvPr id="5" name="Image1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431324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847851" y="693738"/>
            <a:ext cx="8640763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400" b="1" kern="0" dirty="0">
                <a:solidFill>
                  <a:srgbClr val="0070C0"/>
                </a:solidFill>
                <a:latin typeface="Futura Md BT"/>
                <a:cs typeface="Arial"/>
              </a:rPr>
              <a:t>L’accompagnement pour l’aide à l’habitat privé</a:t>
            </a:r>
            <a:endParaRPr lang="fr-FR" altLang="fr-FR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defTabSz="91440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Fort engagement depuis 2011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du Département pour faciliter l’accession aux aides à la rénovation, la cohérence et la gratuité de l’accompagnement territorial (un territoire = un opérateur) …</a:t>
            </a:r>
          </a:p>
          <a:p>
            <a:pPr marL="342900" lvl="3" indent="-342900" defTabSz="91440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defTabSz="91440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Mise en place d’une équipe,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la cellule habitat énergie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,  au sein du service urbanisme et habitat </a:t>
            </a: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pour accompagner les usagers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et notamment les usagers (</a:t>
            </a: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PIG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) </a:t>
            </a: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qui s’inscrivent dans un programme de l’Anah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</a:t>
            </a:r>
          </a:p>
          <a:p>
            <a:pPr marL="342900" lvl="3" indent="-342900" defTabSz="91440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  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Rôle d’opérateur « Anah »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: accompagnement technique, financier, social</a:t>
            </a:r>
          </a:p>
          <a:p>
            <a:pPr marL="1257300" lvl="5" indent="-342900" defTabSz="9144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Appui « numérique », visite du logement, scenarii de travaux, appui technique devis, étude de la consolidation financière des projets …</a:t>
            </a:r>
          </a:p>
          <a:p>
            <a:pPr marL="457200" lvl="4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  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En lien avec le PDLHI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(Cynthia Guillon) :</a:t>
            </a:r>
          </a:p>
          <a:p>
            <a:pPr marL="0" lvl="3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Contrôle de décence des logements (CAF), Insalubrité...</a:t>
            </a:r>
          </a:p>
          <a:p>
            <a:pPr marL="800100" lvl="4" indent="-342900" defTabSz="91440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defTabSz="91440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Mise en place d’un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guichet unique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: Le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P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oint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R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énovation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I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nfo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S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ervice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endParaRPr lang="fr-FR" altLang="fr-FR" sz="2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endParaRPr lang="fr-FR" altLang="fr-FR" sz="2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ct val="0"/>
              </a:spcBef>
              <a:buFont typeface="Wingdings" pitchFamily="2" charset="2"/>
              <a:buChar char="ð"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pic>
        <p:nvPicPr>
          <p:cNvPr id="5" name="Image1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895524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847851" y="670968"/>
            <a:ext cx="8640763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4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La cellule « habitat énergie » 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4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du Conseil départemental de l’Allier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000" b="1" kern="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000" b="1" kern="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defTabSz="9144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Binômes « administratif + technique »</a:t>
            </a:r>
          </a:p>
          <a:p>
            <a:pPr marL="742950" lvl="4" indent="-285750" defTabSz="9144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1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defTabSz="9144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Contrôleur de travaux</a:t>
            </a:r>
          </a:p>
          <a:p>
            <a:pPr marL="457200" lvl="4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1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defTabSz="9144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Coordonnateur d’équipes</a:t>
            </a:r>
          </a:p>
          <a:p>
            <a:pPr marL="457200" lvl="4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1800" u="sng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defTabSz="9144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1000" u="sng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457200" lvl="4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	</a:t>
            </a:r>
            <a:r>
              <a:rPr lang="fr-FR" altLang="fr-FR" sz="1800" u="sng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en lien avec </a:t>
            </a:r>
          </a:p>
          <a:p>
            <a:pPr marL="0" lvl="3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defTabSz="914400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PRIS</a:t>
            </a:r>
          </a:p>
          <a:p>
            <a:pPr marL="457200" lvl="4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1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742950" lvl="4" indent="-285750" defTabSz="9144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P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ôle</a:t>
            </a:r>
          </a:p>
          <a:p>
            <a:pPr marL="457200" lvl="4" indent="0" defTabSz="91440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D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épartemental de </a:t>
            </a:r>
          </a:p>
          <a:p>
            <a:pPr marL="457200" lvl="4" indent="0" defTabSz="91440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L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utte contre l’</a:t>
            </a:r>
            <a:endParaRPr lang="fr-FR" altLang="fr-FR" sz="1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457200" lvl="4" indent="0" defTabSz="91440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H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abitat</a:t>
            </a:r>
          </a:p>
          <a:p>
            <a:pPr marL="457200" lvl="4" indent="0" defTabSz="91440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 I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ndigne</a:t>
            </a:r>
          </a:p>
          <a:p>
            <a:pPr marL="0" lvl="3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16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			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758671"/>
            <a:ext cx="3457106" cy="482175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1"/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92215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ChangeArrowheads="1"/>
          </p:cNvSpPr>
          <p:nvPr/>
        </p:nvSpPr>
        <p:spPr bwMode="auto">
          <a:xfrm>
            <a:off x="1774826" y="692151"/>
            <a:ext cx="8640763" cy="52562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endParaRPr lang="fr-FR" altLang="fr-FR" sz="1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algn="just" defTabSz="914400" eaLnBrk="1" hangingPunct="1">
              <a:spcBef>
                <a:spcPct val="0"/>
              </a:spcBef>
              <a:buFontTx/>
              <a:buChar char="-"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algn="just" defTabSz="914400" eaLnBrk="1" hangingPunct="1">
              <a:spcBef>
                <a:spcPct val="0"/>
              </a:spcBef>
              <a:buFontTx/>
              <a:buChar char="-"/>
              <a:defRPr/>
            </a:pPr>
            <a:endParaRPr lang="fr-FR" altLang="fr-FR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774825" y="692151"/>
            <a:ext cx="8743174" cy="554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spcBef>
                <a:spcPct val="0"/>
              </a:spcBef>
              <a:buNone/>
              <a:defRPr/>
            </a:pPr>
            <a:r>
              <a:rPr lang="fr-FR" sz="2400" b="1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Où se renseigner</a:t>
            </a:r>
          </a:p>
          <a:p>
            <a:pPr marL="0" lvl="3" indent="0" algn="ctr" defTabSz="914400" eaLnBrk="1" hangingPunct="1">
              <a:spcBef>
                <a:spcPct val="0"/>
              </a:spcBef>
              <a:buNone/>
              <a:defRPr/>
            </a:pPr>
            <a:endParaRPr lang="fr-FR" sz="2800" b="1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algn="just" defTabSz="9144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Le </a:t>
            </a:r>
            <a:r>
              <a:rPr lang="fr-FR" sz="2000" b="1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P</a:t>
            </a: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oint </a:t>
            </a:r>
            <a:r>
              <a:rPr lang="fr-FR" sz="2000" b="1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R</a:t>
            </a: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énovation </a:t>
            </a:r>
            <a:r>
              <a:rPr lang="fr-FR" sz="2000" b="1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I</a:t>
            </a: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nfo-</a:t>
            </a:r>
            <a:r>
              <a:rPr lang="fr-FR" sz="2000" b="1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S</a:t>
            </a: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ervice : Le </a:t>
            </a:r>
            <a:r>
              <a:rPr lang="fr-FR" sz="2000" b="1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PRIS</a:t>
            </a: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Guichet unique « Habitat » à l’attention des habitants de l’Allier</a:t>
            </a:r>
          </a:p>
          <a:p>
            <a:pPr marL="0" lvl="3" indent="0" algn="just" defTabSz="914400" eaLnBrk="1" hangingPunct="1">
              <a:spcBef>
                <a:spcPct val="0"/>
              </a:spcBef>
              <a:buFont typeface="Wingdings" pitchFamily="2" charset="2"/>
              <a:buChar char="ð"/>
              <a:defRPr/>
            </a:pPr>
            <a:endParaRPr lang="fr-FR" sz="180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ctr" defTabSz="914400" eaLnBrk="1" hangingPunct="1">
              <a:spcBef>
                <a:spcPct val="0"/>
              </a:spcBef>
              <a:buNone/>
              <a:defRPr/>
            </a:pPr>
            <a:r>
              <a:rPr lang="fr-FR" sz="2600" b="1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04 70 34 41 84</a:t>
            </a:r>
          </a:p>
          <a:p>
            <a:pPr marL="0" lvl="3" indent="0" algn="ctr" defTabSz="914400" eaLnBrk="1" hangingPunct="1">
              <a:spcBef>
                <a:spcPct val="0"/>
              </a:spcBef>
              <a:buNone/>
              <a:defRPr/>
            </a:pPr>
            <a:r>
              <a:rPr lang="fr-FR" sz="2600" b="1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  <a:hlinkClick r:id="rId3"/>
              </a:rPr>
              <a:t>pris03@allier.fr</a:t>
            </a:r>
            <a:endParaRPr lang="fr-FR" sz="2600" b="1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endParaRPr lang="fr-FR" sz="160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800100" lvl="4" indent="-342900" algn="just" defTabSz="914400" eaLnBrk="1" hangingPunct="1">
              <a:spcBef>
                <a:spcPct val="0"/>
              </a:spcBef>
              <a:buNone/>
              <a:defRPr/>
            </a:pPr>
            <a:r>
              <a:rPr lang="fr-FR" sz="1800" b="1" i="1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Ouvert du mardi au vendredi de 9h00 à 12h00 et de 14h00 à 17h00</a:t>
            </a:r>
          </a:p>
          <a:p>
            <a:pPr marL="342900" lvl="3" indent="-342900" algn="just" defTabSz="914400" eaLnBrk="1" hangingPunct="1">
              <a:spcBef>
                <a:spcPct val="0"/>
              </a:spcBef>
              <a:buFontTx/>
              <a:buChar char="-"/>
              <a:defRPr/>
            </a:pPr>
            <a:endParaRPr lang="fr-FR" sz="180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algn="just" defTabSz="914400" eaLnBrk="1" hangingPunct="1">
              <a:spcBef>
                <a:spcPct val="0"/>
              </a:spcBef>
              <a:buFontTx/>
              <a:buChar char="-"/>
              <a:defRPr/>
            </a:pPr>
            <a:endParaRPr lang="fr-FR" sz="180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algn="just" defTabSz="9144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La </a:t>
            </a:r>
            <a:r>
              <a:rPr lang="fr-FR" sz="2000" b="1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permanence </a:t>
            </a: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de la cellule « habitat énergie »</a:t>
            </a:r>
          </a:p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   2</a:t>
            </a:r>
            <a:r>
              <a:rPr lang="fr-FR" sz="2000" baseline="30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ème</a:t>
            </a:r>
            <a:r>
              <a:rPr lang="fr-FR" sz="200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jeudi du mois 9H à 11H30 – </a:t>
            </a:r>
            <a:r>
              <a:rPr lang="fr-FR" sz="1400" i="1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suspendue actuellement... </a:t>
            </a:r>
          </a:p>
          <a:p>
            <a:pPr marL="0" lvl="3" indent="0" algn="ctr" defTabSz="914400" eaLnBrk="1" hangingPunct="1">
              <a:spcBef>
                <a:spcPct val="0"/>
              </a:spcBef>
              <a:buNone/>
              <a:defRPr/>
            </a:pPr>
            <a:endParaRPr lang="fr-FR" sz="2400" b="1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ctr" defTabSz="914400" eaLnBrk="1" hangingPunct="1">
              <a:spcBef>
                <a:spcPct val="0"/>
              </a:spcBef>
              <a:buNone/>
              <a:defRPr/>
            </a:pPr>
            <a:r>
              <a:rPr lang="fr-FR" sz="1800" b="1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Renseignement ≠ accompagnement</a:t>
            </a:r>
          </a:p>
          <a:p>
            <a:pPr marL="0" lvl="3" indent="0" algn="ctr" defTabSz="914400" eaLnBrk="1" hangingPunct="1">
              <a:spcBef>
                <a:spcPct val="0"/>
              </a:spcBef>
              <a:buNone/>
              <a:defRPr/>
            </a:pPr>
            <a:r>
              <a:rPr lang="fr-FR" sz="1800" i="1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Etablissement d’une fiche de repérage</a:t>
            </a:r>
          </a:p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endParaRPr lang="fr-FR" sz="200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algn="just" defTabSz="914400">
              <a:defRPr/>
            </a:pPr>
            <a:endParaRPr lang="fr-FR" altLang="fr-FR" sz="2000" kern="0" dirty="0">
              <a:solidFill>
                <a:srgbClr val="8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sp>
        <p:nvSpPr>
          <p:cNvPr id="5" name="Flèche droite 4"/>
          <p:cNvSpPr/>
          <p:nvPr/>
        </p:nvSpPr>
        <p:spPr bwMode="auto">
          <a:xfrm>
            <a:off x="1774826" y="5373216"/>
            <a:ext cx="432743" cy="2880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3400">
              <a:solidFill>
                <a:srgbClr val="000000"/>
              </a:solidFill>
              <a:latin typeface="Futura Md BT" pitchFamily="34" charset="0"/>
              <a:cs typeface="Arial" charset="0"/>
            </a:endParaRPr>
          </a:p>
        </p:txBody>
      </p:sp>
      <p:pic>
        <p:nvPicPr>
          <p:cNvPr id="6" name="Image1"/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406888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847851" y="693738"/>
            <a:ext cx="8640763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400" b="1" kern="0" dirty="0">
                <a:solidFill>
                  <a:srgbClr val="0070C0"/>
                </a:solidFill>
                <a:latin typeface="Futura Md BT"/>
                <a:cs typeface="Arial"/>
              </a:rPr>
              <a:t>Les aides de l’Anah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800" b="1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342900" lvl="3" indent="-342900" algn="just" defTabSz="9144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0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Un programme d’actions qui vise à soutenir </a:t>
            </a: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l’amélioration du parc privé de logements</a:t>
            </a:r>
            <a:r>
              <a:rPr lang="fr-FR" altLang="fr-FR" sz="20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par le biais de l’</a:t>
            </a: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A</a:t>
            </a:r>
            <a:r>
              <a:rPr lang="fr-FR" altLang="fr-FR" sz="20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gence </a:t>
            </a: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na</a:t>
            </a:r>
            <a:r>
              <a:rPr lang="fr-FR" altLang="fr-FR" sz="20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tionale de l’</a:t>
            </a: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h</a:t>
            </a:r>
            <a:r>
              <a:rPr lang="fr-FR" altLang="fr-FR" sz="20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abitat - </a:t>
            </a: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Anah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6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342900" lvl="3" indent="-342900" algn="just" defTabSz="9144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0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Un </a:t>
            </a: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contexte général favorable </a:t>
            </a:r>
            <a:r>
              <a:rPr lang="fr-FR" altLang="fr-FR" sz="20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: 1 ménage sur 2 est éligible aux aides de l’Anah sur le département de l’Allier.</a:t>
            </a:r>
          </a:p>
          <a:p>
            <a:pPr marL="342900" lvl="3" indent="-342900" algn="just" defTabSz="9144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ctr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20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Pour tout dossier Anah</a:t>
            </a:r>
          </a:p>
          <a:p>
            <a:pPr marL="0" lvl="3" indent="0" algn="ctr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2000" b="1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Obligation de se faire accompagner un </a:t>
            </a:r>
            <a:r>
              <a:rPr lang="fr-FR" altLang="fr-FR" sz="2000" b="1" u="sng" kern="0" dirty="0">
                <a:solidFill>
                  <a:srgbClr val="0070C0"/>
                </a:solidFill>
                <a:latin typeface="Futura Md BT"/>
                <a:cs typeface="Arial"/>
                <a:sym typeface="Wingdings" pitchFamily="2" charset="2"/>
              </a:rPr>
              <a:t>opérateur</a:t>
            </a:r>
            <a:endParaRPr lang="fr-FR" altLang="fr-FR" sz="2000" u="sng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endParaRPr lang="fr-FR" altLang="fr-FR" sz="28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ct val="0"/>
              </a:spcBef>
              <a:buNone/>
              <a:defRPr/>
            </a:pPr>
            <a:endParaRPr lang="fr-FR" altLang="fr-FR" sz="2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ct val="0"/>
              </a:spcBef>
              <a:buFont typeface="Wingdings" pitchFamily="2" charset="2"/>
              <a:buChar char="ð"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pic>
        <p:nvPicPr>
          <p:cNvPr id="4" name="Image1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97316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847851" y="670968"/>
            <a:ext cx="8640763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400" b="1" kern="0" dirty="0">
                <a:solidFill>
                  <a:srgbClr val="0070C0"/>
                </a:solidFill>
                <a:latin typeface="Futura Md BT"/>
                <a:cs typeface="Arial"/>
              </a:rPr>
              <a:t>Les opérateurs agréés Anah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0" lvl="3" indent="0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</a:rPr>
              <a:t>Une couverture totale du département de l’Allier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1400" b="1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664" y="1700809"/>
            <a:ext cx="6480721" cy="4059353"/>
          </a:xfrm>
          <a:prstGeom prst="rect">
            <a:avLst/>
          </a:prstGeom>
        </p:spPr>
      </p:pic>
      <p:pic>
        <p:nvPicPr>
          <p:cNvPr id="5" name="Image1"/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40379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847851" y="670968"/>
            <a:ext cx="8640763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400" b="1" kern="0" dirty="0">
                <a:solidFill>
                  <a:srgbClr val="0070C0"/>
                </a:solidFill>
                <a:latin typeface="Futura Md BT"/>
                <a:cs typeface="Arial"/>
              </a:rPr>
              <a:t>Dispositifs d’aides à l’attention du public « Anah » 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800" b="1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342900" lvl="3" indent="-342900" algn="just" defTabSz="9144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Les priorités et programme : </a:t>
            </a:r>
            <a:endParaRPr lang="fr-FR" altLang="fr-FR" sz="12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400" kern="0" dirty="0">
              <a:solidFill>
                <a:srgbClr val="000000"/>
              </a:solidFill>
              <a:latin typeface="Futura Md BT"/>
              <a:cs typeface="Arial"/>
              <a:sym typeface="Wingdings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L’autonomie et le maintien à  domicile :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/>
              </a:rPr>
              <a:t>Habiter Facile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400" b="1" kern="0" dirty="0">
              <a:solidFill>
                <a:srgbClr val="0070C0"/>
              </a:solidFill>
              <a:latin typeface="Futura Md BT"/>
              <a:cs typeface="Arial"/>
              <a:sym typeface="Wingdings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La lutte contre l’habitat indigne et insalubre: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/>
              </a:rPr>
              <a:t>Habiter Sain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400" b="1" kern="0" dirty="0">
              <a:solidFill>
                <a:srgbClr val="0070C0"/>
              </a:solidFill>
              <a:latin typeface="Futura Md BT"/>
              <a:cs typeface="Arial"/>
              <a:sym typeface="Wingdings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La lutte contre la précarité énergétique : 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/>
              </a:rPr>
              <a:t>Habiter Mieux - HM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800" b="1" kern="0" dirty="0">
              <a:solidFill>
                <a:srgbClr val="0070C0"/>
              </a:solidFill>
              <a:latin typeface="Futura Md BT"/>
              <a:cs typeface="Arial"/>
              <a:sym typeface="Wingdings"/>
            </a:endParaRPr>
          </a:p>
          <a:p>
            <a:pPr marL="285750" lvl="3" indent="-285750" algn="just" defTabSz="914400" eaLnBrk="1" hangingPunct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1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Les obligations </a:t>
            </a: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: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400" b="1" kern="0" dirty="0">
              <a:solidFill>
                <a:srgbClr val="0070C0"/>
              </a:solidFill>
              <a:latin typeface="Futura Md BT"/>
              <a:cs typeface="Arial"/>
              <a:sym typeface="Wingdings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_ Ressources (RFR N-1) éligibles Anah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_ Ne pas avoir commencé les travaux avant le dépôt du dossier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_ Logement achevé depuis plus de 15 ans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_ </a:t>
            </a:r>
            <a:r>
              <a:rPr lang="fr-FR" altLang="fr-FR" sz="1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/>
                <a:cs typeface="Arial"/>
                <a:sym typeface="Wingdings"/>
              </a:rPr>
              <a:t>Gain d’énergie primaire de 35 % au 1</a:t>
            </a:r>
            <a:r>
              <a:rPr lang="fr-FR" altLang="fr-FR" sz="1800" kern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/>
                <a:cs typeface="Arial"/>
                <a:sym typeface="Wingdings"/>
              </a:rPr>
              <a:t>er</a:t>
            </a:r>
            <a:r>
              <a:rPr lang="fr-FR" altLang="fr-FR" sz="1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/>
                <a:cs typeface="Arial"/>
                <a:sym typeface="Wingdings"/>
              </a:rPr>
              <a:t> janvier 2021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/>
                <a:cs typeface="Arial"/>
                <a:sym typeface="Wingdings"/>
              </a:rPr>
              <a:t>_ Pas de hausse de l’impact environnemental (étiquette Climat)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1800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_ Logement « décent » après travaux,  etc...</a:t>
            </a: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800" kern="0" dirty="0">
              <a:solidFill>
                <a:srgbClr val="000000"/>
              </a:solidFill>
              <a:latin typeface="Futura Md BT"/>
              <a:cs typeface="Arial"/>
              <a:sym typeface="Wingdings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2000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    </a:t>
            </a: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pic>
        <p:nvPicPr>
          <p:cNvPr id="4" name="Image1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92202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1847851" y="676850"/>
            <a:ext cx="8640763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fr-FR" altLang="fr-FR" sz="2400" b="1" kern="0" dirty="0">
                <a:solidFill>
                  <a:srgbClr val="0070C0"/>
                </a:solidFill>
                <a:latin typeface="Futura Md BT"/>
                <a:cs typeface="Arial"/>
              </a:rPr>
              <a:t>Qui est concerné ?</a:t>
            </a:r>
          </a:p>
          <a:p>
            <a:pPr marL="0" lvl="3" indent="0" algn="ctr" defTabSz="914400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Les conditions de ressources Anah pour un propriétaire occupant (RFR du dernier avis d’impôt)</a:t>
            </a: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1600" b="1" kern="0" baseline="30000" dirty="0">
              <a:solidFill>
                <a:srgbClr val="0070C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2000" b="1" kern="0" dirty="0">
                <a:solidFill>
                  <a:srgbClr val="0070C0"/>
                </a:solidFill>
                <a:latin typeface="Futura Md BT"/>
                <a:cs typeface="Arial"/>
                <a:sym typeface="Wingdings"/>
              </a:rPr>
              <a:t>				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/>
              </a:rPr>
              <a:t>50 %</a:t>
            </a:r>
            <a:r>
              <a:rPr lang="fr-FR" altLang="fr-FR" sz="2000" b="1" kern="0" dirty="0">
                <a:solidFill>
                  <a:srgbClr val="0070C0"/>
                </a:solidFill>
                <a:latin typeface="Futura Md BT"/>
                <a:cs typeface="Arial"/>
                <a:sym typeface="Wingdings"/>
              </a:rPr>
              <a:t> 		   </a:t>
            </a:r>
            <a:r>
              <a:rPr lang="fr-FR" altLang="fr-FR" sz="1800" b="1" kern="0" dirty="0">
                <a:solidFill>
                  <a:srgbClr val="0070C0"/>
                </a:solidFill>
                <a:latin typeface="Futura Md BT"/>
                <a:cs typeface="Arial"/>
                <a:sym typeface="Wingdings"/>
              </a:rPr>
              <a:t>35 %</a:t>
            </a:r>
          </a:p>
          <a:p>
            <a:pPr marL="0" lvl="3" indent="0" algn="ctr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20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Plafond de travaux : de 20 à 30 000 € HT</a:t>
            </a:r>
          </a:p>
          <a:p>
            <a:pPr marL="0" lvl="3" indent="0" algn="ctr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800" b="1" kern="0" dirty="0">
                <a:solidFill>
                  <a:srgbClr val="000000"/>
                </a:solidFill>
                <a:latin typeface="Futura Md BT"/>
                <a:cs typeface="Arial"/>
                <a:sym typeface="Wingdings" pitchFamily="2" charset="2"/>
              </a:rPr>
              <a:t>Jusqu’à 50 000 € HT pour des travaux dans des logements très dégradés</a:t>
            </a:r>
            <a:endParaRPr lang="fr-FR" altLang="fr-FR" sz="8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r>
              <a:rPr lang="fr-FR" altLang="fr-FR" sz="2000" i="1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				</a:t>
            </a:r>
            <a:r>
              <a:rPr lang="fr-FR" altLang="fr-FR" sz="1700" b="1" kern="0" dirty="0">
                <a:solidFill>
                  <a:srgbClr val="000000"/>
                </a:solidFill>
                <a:latin typeface="Futura Md BT"/>
                <a:cs typeface="Arial"/>
                <a:sym typeface="Wingdings"/>
              </a:rPr>
              <a:t>	    	</a:t>
            </a:r>
            <a:endParaRPr lang="fr-FR" altLang="fr-FR" sz="2000" b="1" i="1" kern="0" dirty="0">
              <a:solidFill>
                <a:srgbClr val="0070C0"/>
              </a:solidFill>
              <a:latin typeface="Futura Md BT"/>
              <a:cs typeface="Arial"/>
              <a:sym typeface="Wingdings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i="1" kern="0" dirty="0">
              <a:solidFill>
                <a:srgbClr val="000000"/>
              </a:solidFill>
              <a:latin typeface="Futura Md BT"/>
              <a:cs typeface="Arial"/>
              <a:sym typeface="Wingdings"/>
            </a:endParaRPr>
          </a:p>
          <a:p>
            <a:pPr marL="342900" lvl="3" indent="-342900" algn="just" defTabSz="9144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b="1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1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Font typeface="Wingdings" pitchFamily="2" charset="2"/>
              <a:buChar char="ð"/>
              <a:defRPr/>
            </a:pPr>
            <a:endParaRPr lang="fr-FR" altLang="fr-FR" sz="20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457200" lvl="4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  <a:p>
            <a:pPr marL="0" lvl="3" indent="0" algn="just" defTabSz="914400" eaLnBrk="1" hangingPunct="1">
              <a:spcBef>
                <a:spcPts val="0"/>
              </a:spcBef>
              <a:buNone/>
              <a:defRPr/>
            </a:pPr>
            <a:endParaRPr lang="fr-FR" altLang="fr-FR" sz="2400" kern="0" dirty="0">
              <a:solidFill>
                <a:srgbClr val="000000"/>
              </a:solidFill>
              <a:latin typeface="Futura Md BT"/>
              <a:cs typeface="Arial"/>
              <a:sym typeface="Wingdings" pitchFamily="2" charset="2"/>
            </a:endParaRPr>
          </a:p>
        </p:txBody>
      </p:sp>
      <p:pic>
        <p:nvPicPr>
          <p:cNvPr id="5" name="Image1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2314" y="5517232"/>
            <a:ext cx="1871439" cy="1347802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033" y="2082777"/>
            <a:ext cx="6264312" cy="279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80093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général">
  <a:themeElements>
    <a:clrScheme name="CG03_action socia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G03_action sociale">
      <a:majorFont>
        <a:latin typeface="Futura Md BT"/>
        <a:ea typeface=""/>
        <a:cs typeface="Arial"/>
      </a:majorFont>
      <a:minorFont>
        <a:latin typeface="Futura Md B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3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Futura Md BT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3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Futura Md BT" pitchFamily="34" charset="0"/>
            <a:cs typeface="Arial" charset="0"/>
          </a:defRPr>
        </a:defPPr>
      </a:lstStyle>
    </a:lnDef>
  </a:objectDefaults>
  <a:extraClrSchemeLst>
    <a:extraClrScheme>
      <a:clrScheme name="CG03_action socia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03_action socia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03_action socia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03_action socia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03_action socia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03_action socia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03_action socia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03_action socia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03_action socia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03_action socia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03_action socia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03_action socia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Salle Ion</Template>
  <TotalTime>1658</TotalTime>
  <Words>655</Words>
  <Application>Microsoft Office PowerPoint</Application>
  <PresentationFormat>Grand écran</PresentationFormat>
  <Paragraphs>290</Paragraphs>
  <Slides>15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Futura Md BT</vt:lpstr>
      <vt:lpstr>Times New Roman</vt:lpstr>
      <vt:lpstr>Wingdings</vt:lpstr>
      <vt:lpstr>Modèle général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aides du Conseil départemental de l’Allier </vt:lpstr>
      <vt:lpstr>Les aides du Conseil départemental de l’Allier </vt:lpstr>
      <vt:lpstr>Le financement des projets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du 25 février 2021</dc:title>
  <dc:creator>DIRECTION</dc:creator>
  <cp:lastModifiedBy>Compte Microsoft</cp:lastModifiedBy>
  <cp:revision>45</cp:revision>
  <dcterms:created xsi:type="dcterms:W3CDTF">2021-02-18T12:30:22Z</dcterms:created>
  <dcterms:modified xsi:type="dcterms:W3CDTF">2021-03-04T07:47:59Z</dcterms:modified>
</cp:coreProperties>
</file>