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8" r:id="rId11"/>
    <p:sldId id="267" r:id="rId12"/>
    <p:sldId id="269" r:id="rId13"/>
    <p:sldId id="271" r:id="rId14"/>
    <p:sldId id="272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2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27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118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195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269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9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198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88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7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38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07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3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11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02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31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32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59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C680B8-5837-4F70-8FEB-4A08D93BBE44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AA2687-37EC-4D5D-B6CF-FEDD040D5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6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825A915-3A5B-4773-923A-E85A0BC0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566" y="1152838"/>
            <a:ext cx="8158688" cy="182251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Présentation du projet d’ouverture de la Carrière d’Archignat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493098-D57A-4868-BF65-CA68595D0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793" y="3787650"/>
            <a:ext cx="10216234" cy="2281286"/>
          </a:xfrm>
        </p:spPr>
        <p:txBody>
          <a:bodyPr>
            <a:normAutofit fontScale="32500" lnSpcReduction="20000"/>
          </a:bodyPr>
          <a:lstStyle/>
          <a:p>
            <a:pPr marL="857250" indent="-8572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7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7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remière autorisation d’ouverture en 1979 pour 30 ans. </a:t>
            </a:r>
          </a:p>
          <a:p>
            <a:pPr marL="857250" indent="-8572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7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1984, elle a bénéficié d’une extension sur 90 hectares. Elle a cessé son activité en 2009 et n’a pas été remise en état comme cela avait été prévu.</a:t>
            </a:r>
            <a:endParaRPr lang="fr-FR" sz="72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7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2012, </a:t>
            </a:r>
            <a:r>
              <a:rPr lang="fr-FR" sz="7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propriétaire propose un contrat de fortage avec la société </a:t>
            </a:r>
            <a:r>
              <a:rPr lang="fr-FR" sz="72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Orbello</a:t>
            </a:r>
            <a:r>
              <a:rPr lang="fr-FR" sz="7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granulat</a:t>
            </a:r>
            <a:endParaRPr lang="fr-FR" sz="72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4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5F8F4-C36E-4CB4-AC33-B21FA3E59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075" y="1349483"/>
            <a:ext cx="8158688" cy="1822514"/>
          </a:xfrm>
        </p:spPr>
        <p:txBody>
          <a:bodyPr/>
          <a:lstStyle/>
          <a:p>
            <a:r>
              <a:rPr lang="fr-FR" b="1" dirty="0" smtClean="0"/>
              <a:t>Où </a:t>
            </a:r>
            <a:r>
              <a:rPr lang="fr-FR" b="1" dirty="0"/>
              <a:t>en est le projet sur le plan administratif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F05F10-4914-4A0B-840E-3EB6E4C48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7144" y="4229509"/>
            <a:ext cx="9272365" cy="954547"/>
          </a:xfrm>
        </p:spPr>
        <p:txBody>
          <a:bodyPr>
            <a:normAutofit/>
          </a:bodyPr>
          <a:lstStyle/>
          <a:p>
            <a:r>
              <a:rPr lang="fr-FR" sz="2800" b="1" dirty="0"/>
              <a:t>Que s’est-il passé depuis 2015 date du dépôt du dossier?</a:t>
            </a:r>
          </a:p>
        </p:txBody>
      </p:sp>
    </p:spTree>
    <p:extLst>
      <p:ext uri="{BB962C8B-B14F-4D97-AF65-F5344CB8AC3E}">
        <p14:creationId xmlns:p14="http://schemas.microsoft.com/office/powerpoint/2010/main" val="41277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13FB2C-F1F4-4BBB-83C9-FCCDBF5D73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2107" y="857839"/>
            <a:ext cx="9395218" cy="531912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100" b="1" i="1" dirty="0">
                <a:solidFill>
                  <a:srgbClr val="000000"/>
                </a:solidFill>
                <a:latin typeface="Calibri"/>
                <a:ea typeface="Times New Roman"/>
              </a:rPr>
              <a:t>Déc 2015 </a:t>
            </a:r>
            <a:r>
              <a:rPr lang="fr-FR" sz="2100" dirty="0">
                <a:solidFill>
                  <a:srgbClr val="000000"/>
                </a:solidFill>
                <a:latin typeface="Calibri"/>
                <a:ea typeface="Times New Roman"/>
              </a:rPr>
              <a:t>: Le porteur de projet dépose son dossier à la préfecture de l’Allier.</a:t>
            </a:r>
            <a:endParaRPr lang="fr-FR" sz="2100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2100" b="1" i="1" dirty="0">
                <a:solidFill>
                  <a:srgbClr val="000000"/>
                </a:solidFill>
                <a:latin typeface="Calibri"/>
                <a:ea typeface="Times New Roman"/>
              </a:rPr>
              <a:t>Mars et avril 2016 </a:t>
            </a:r>
            <a:r>
              <a:rPr lang="fr-FR" sz="2100" dirty="0">
                <a:solidFill>
                  <a:srgbClr val="000000"/>
                </a:solidFill>
                <a:latin typeface="Calibri"/>
                <a:ea typeface="Times New Roman"/>
              </a:rPr>
              <a:t>: Enquête publique </a:t>
            </a:r>
            <a:r>
              <a:rPr lang="fr-FR" sz="2100" b="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endParaRPr lang="fr-FR" sz="2100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2100" b="1" i="1" dirty="0">
                <a:solidFill>
                  <a:srgbClr val="000000"/>
                </a:solidFill>
                <a:latin typeface="Calibri"/>
                <a:ea typeface="Times New Roman"/>
              </a:rPr>
              <a:t>Avril 2016 :</a:t>
            </a:r>
            <a:r>
              <a:rPr lang="fr-FR" sz="2100" dirty="0">
                <a:solidFill>
                  <a:srgbClr val="000000"/>
                </a:solidFill>
                <a:latin typeface="Calibri"/>
                <a:ea typeface="Times New Roman"/>
              </a:rPr>
              <a:t> Les conseils municipaux des communes de: St SAUVIER, TREIGNAT, HURIEL, CHAMBERAT, St MARTINIEN et ARCHIGNAT  ont émis un avis défavorable.  </a:t>
            </a:r>
            <a:endParaRPr lang="fr-FR" sz="2100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2100" b="1" i="1" dirty="0">
                <a:latin typeface="Calibri"/>
                <a:ea typeface="Times New Roman"/>
              </a:rPr>
              <a:t>12 avril 2016 : </a:t>
            </a:r>
            <a:r>
              <a:rPr lang="fr-FR" sz="2100" dirty="0">
                <a:latin typeface="Calibri"/>
                <a:ea typeface="Times New Roman"/>
              </a:rPr>
              <a:t>Le conseil communautaire du pays d’Huriel,  émet un avis défavorable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100" b="1" i="1" dirty="0">
                <a:solidFill>
                  <a:srgbClr val="000000"/>
                </a:solidFill>
                <a:latin typeface="Calibri"/>
                <a:ea typeface="Times New Roman"/>
              </a:rPr>
              <a:t>Mai 2016 </a:t>
            </a:r>
            <a:r>
              <a:rPr lang="fr-FR" sz="2100" b="1" dirty="0">
                <a:solidFill>
                  <a:srgbClr val="000000"/>
                </a:solidFill>
                <a:latin typeface="Calibri"/>
                <a:ea typeface="Times New Roman"/>
              </a:rPr>
              <a:t>: </a:t>
            </a:r>
            <a:r>
              <a:rPr lang="fr-FR" sz="2100" dirty="0">
                <a:solidFill>
                  <a:srgbClr val="000000"/>
                </a:solidFill>
                <a:latin typeface="Calibri"/>
                <a:ea typeface="Times New Roman"/>
              </a:rPr>
              <a:t>Le rapport de l’enquêteur public  rendu  ne tient pas compte de l’avis des communes et de la communauté de </a:t>
            </a:r>
            <a:r>
              <a:rPr lang="fr-FR" sz="2100" dirty="0" smtClean="0">
                <a:solidFill>
                  <a:srgbClr val="000000"/>
                </a:solidFill>
                <a:latin typeface="Calibri"/>
                <a:ea typeface="Times New Roman"/>
              </a:rPr>
              <a:t>communes. </a:t>
            </a:r>
            <a:r>
              <a:rPr lang="fr-FR" sz="2100" dirty="0">
                <a:solidFill>
                  <a:srgbClr val="000000"/>
                </a:solidFill>
                <a:latin typeface="Calibri"/>
                <a:ea typeface="Times New Roman"/>
              </a:rPr>
              <a:t>Il évoque et base son analyse sur des arguments et des chiffres qui ne figurent pas </a:t>
            </a:r>
            <a:r>
              <a:rPr lang="fr-FR" sz="2100" dirty="0" smtClean="0">
                <a:solidFill>
                  <a:srgbClr val="000000"/>
                </a:solidFill>
                <a:latin typeface="Calibri"/>
                <a:ea typeface="Times New Roman"/>
              </a:rPr>
              <a:t>dans le </a:t>
            </a:r>
            <a:r>
              <a:rPr lang="fr-FR" sz="2100" dirty="0">
                <a:solidFill>
                  <a:srgbClr val="000000"/>
                </a:solidFill>
                <a:latin typeface="Calibri"/>
                <a:ea typeface="Times New Roman"/>
              </a:rPr>
              <a:t>dossier déposé en préfecture.</a:t>
            </a:r>
            <a:endParaRPr lang="fr-FR" sz="2100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2100" b="1" i="1" dirty="0">
                <a:solidFill>
                  <a:srgbClr val="000000"/>
                </a:solidFill>
                <a:latin typeface="Calibri"/>
                <a:ea typeface="Times New Roman"/>
              </a:rPr>
              <a:t>22 </a:t>
            </a:r>
            <a:r>
              <a:rPr lang="fr-FR" sz="2100" b="1" i="1" dirty="0" err="1">
                <a:solidFill>
                  <a:srgbClr val="000000"/>
                </a:solidFill>
                <a:latin typeface="Calibri"/>
                <a:ea typeface="Times New Roman"/>
              </a:rPr>
              <a:t>Nov</a:t>
            </a:r>
            <a:r>
              <a:rPr lang="fr-FR" sz="2100" b="1" i="1" dirty="0">
                <a:solidFill>
                  <a:srgbClr val="000000"/>
                </a:solidFill>
                <a:latin typeface="Calibri"/>
                <a:ea typeface="Times New Roman"/>
              </a:rPr>
              <a:t> 2016 : </a:t>
            </a:r>
            <a:r>
              <a:rPr lang="fr-FR" sz="2100" dirty="0">
                <a:solidFill>
                  <a:srgbClr val="000000"/>
                </a:solidFill>
                <a:latin typeface="Calibri"/>
                <a:ea typeface="Times New Roman"/>
              </a:rPr>
              <a:t>Arrêté préfectoral autorisant l’exploitation de la carrière du </a:t>
            </a:r>
            <a:r>
              <a:rPr lang="fr-FR" sz="2100" dirty="0" err="1">
                <a:solidFill>
                  <a:srgbClr val="000000"/>
                </a:solidFill>
                <a:latin typeface="Calibri"/>
                <a:ea typeface="Times New Roman"/>
              </a:rPr>
              <a:t>Mondelet</a:t>
            </a:r>
            <a:r>
              <a:rPr lang="fr-FR" sz="2100" b="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100" b="1" dirty="0">
                <a:solidFill>
                  <a:srgbClr val="000000"/>
                </a:solidFill>
                <a:latin typeface="Calibri"/>
              </a:rPr>
              <a:t>Janvier 2017: saisine du TA par les communes </a:t>
            </a:r>
            <a:r>
              <a:rPr lang="fr-FR" sz="2100" dirty="0">
                <a:solidFill>
                  <a:srgbClr val="000000"/>
                </a:solidFill>
                <a:latin typeface="Calibri"/>
                <a:ea typeface="Times New Roman"/>
              </a:rPr>
              <a:t>d’Archignat</a:t>
            </a:r>
            <a:r>
              <a:rPr lang="fr-FR" sz="2100" dirty="0" smtClean="0">
                <a:solidFill>
                  <a:srgbClr val="000000"/>
                </a:solidFill>
                <a:latin typeface="Calibri"/>
                <a:ea typeface="Times New Roman"/>
              </a:rPr>
              <a:t>, </a:t>
            </a:r>
            <a:r>
              <a:rPr lang="fr-FR" sz="2100" dirty="0" err="1" smtClean="0">
                <a:solidFill>
                  <a:srgbClr val="000000"/>
                </a:solidFill>
                <a:latin typeface="Calibri"/>
                <a:ea typeface="Times New Roman"/>
              </a:rPr>
              <a:t>Huriel,Treignat</a:t>
            </a:r>
            <a:r>
              <a:rPr lang="fr-FR" sz="2100" dirty="0" smtClean="0">
                <a:solidFill>
                  <a:srgbClr val="000000"/>
                </a:solidFill>
                <a:latin typeface="Calibri"/>
                <a:ea typeface="Times New Roman"/>
              </a:rPr>
              <a:t>  </a:t>
            </a:r>
            <a:r>
              <a:rPr lang="fr-FR" sz="2100" dirty="0">
                <a:solidFill>
                  <a:srgbClr val="000000"/>
                </a:solidFill>
                <a:latin typeface="Calibri"/>
                <a:ea typeface="Times New Roman"/>
              </a:rPr>
              <a:t>et St Sauvier ainsi que les 2 associations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b="1" dirty="0">
                <a:solidFill>
                  <a:srgbClr val="000000"/>
                </a:solidFill>
                <a:latin typeface="Calibri"/>
                <a:ea typeface="Times New Roman"/>
              </a:rPr>
              <a:t>18 </a:t>
            </a:r>
            <a:r>
              <a:rPr lang="fr-FR" sz="2000" b="1" dirty="0" err="1">
                <a:solidFill>
                  <a:srgbClr val="000000"/>
                </a:solidFill>
                <a:latin typeface="Calibri"/>
                <a:ea typeface="Times New Roman"/>
              </a:rPr>
              <a:t>Nov</a:t>
            </a:r>
            <a:r>
              <a:rPr lang="fr-FR" sz="2000" b="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2000" b="1" i="1" dirty="0">
                <a:solidFill>
                  <a:srgbClr val="000000"/>
                </a:solidFill>
                <a:latin typeface="Calibri"/>
                <a:ea typeface="Times New Roman"/>
              </a:rPr>
              <a:t>2020 </a:t>
            </a:r>
            <a:r>
              <a:rPr lang="fr-FR" sz="2000" b="1" dirty="0">
                <a:solidFill>
                  <a:srgbClr val="000000"/>
                </a:solidFill>
                <a:latin typeface="Calibri"/>
                <a:ea typeface="Times New Roman"/>
              </a:rPr>
              <a:t>: </a:t>
            </a:r>
            <a:r>
              <a:rPr lang="fr-FR" sz="2000" dirty="0">
                <a:solidFill>
                  <a:srgbClr val="000000"/>
                </a:solidFill>
                <a:latin typeface="Calibri"/>
                <a:ea typeface="Times New Roman"/>
              </a:rPr>
              <a:t>Le tribunal prononce son jugement et modifie à la marge l’arrêté pour préciser les heures pendant lesquelles les camions ne pourront pas circuler devant le collège, les écoles primaires et maternelles</a:t>
            </a:r>
            <a:endParaRPr lang="fr-FR" sz="1600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2000" b="1" dirty="0">
                <a:solidFill>
                  <a:srgbClr val="000000"/>
                </a:solidFill>
                <a:latin typeface="Calibri"/>
                <a:ea typeface="Times New Roman"/>
              </a:rPr>
              <a:t>18 </a:t>
            </a:r>
            <a:r>
              <a:rPr lang="fr-FR" sz="2000" b="1" dirty="0" err="1">
                <a:solidFill>
                  <a:srgbClr val="000000"/>
                </a:solidFill>
                <a:latin typeface="Calibri"/>
                <a:ea typeface="Times New Roman"/>
              </a:rPr>
              <a:t>Janv</a:t>
            </a:r>
            <a:r>
              <a:rPr lang="fr-FR" sz="2000" b="1" i="1" dirty="0">
                <a:solidFill>
                  <a:srgbClr val="000000"/>
                </a:solidFill>
                <a:latin typeface="Calibri"/>
                <a:ea typeface="Times New Roman"/>
              </a:rPr>
              <a:t> 2021 </a:t>
            </a:r>
            <a:r>
              <a:rPr lang="fr-FR" sz="2000" b="1" dirty="0">
                <a:solidFill>
                  <a:srgbClr val="000000"/>
                </a:solidFill>
                <a:latin typeface="Calibri"/>
                <a:ea typeface="Times New Roman"/>
              </a:rPr>
              <a:t>:saisine de la cour d’appel de Lyon</a:t>
            </a:r>
            <a:r>
              <a:rPr lang="fr-FR" sz="2000" dirty="0">
                <a:solidFill>
                  <a:srgbClr val="000000"/>
                </a:solidFill>
                <a:latin typeface="Calibri"/>
                <a:ea typeface="Times New Roman"/>
              </a:rPr>
              <a:t> par les communes d’Archignat</a:t>
            </a:r>
            <a:r>
              <a:rPr lang="fr-FR" sz="2000" dirty="0" smtClean="0">
                <a:solidFill>
                  <a:srgbClr val="000000"/>
                </a:solidFill>
                <a:latin typeface="Calibri"/>
                <a:ea typeface="Times New Roman"/>
              </a:rPr>
              <a:t>, Huriel </a:t>
            </a:r>
            <a:r>
              <a:rPr lang="fr-FR" sz="2000" dirty="0">
                <a:solidFill>
                  <a:srgbClr val="000000"/>
                </a:solidFill>
                <a:latin typeface="Calibri"/>
                <a:ea typeface="Times New Roman"/>
              </a:rPr>
              <a:t>, Treignat ainsi que les 2 </a:t>
            </a:r>
            <a:r>
              <a:rPr lang="fr-FR" sz="2000" dirty="0" smtClean="0">
                <a:solidFill>
                  <a:srgbClr val="000000"/>
                </a:solidFill>
                <a:latin typeface="Calibri"/>
                <a:ea typeface="Times New Roman"/>
              </a:rPr>
              <a:t>associations.</a:t>
            </a:r>
            <a:endParaRPr lang="fr-FR" sz="1600" dirty="0"/>
          </a:p>
          <a:p>
            <a:pPr>
              <a:lnSpc>
                <a:spcPct val="100000"/>
              </a:lnSpc>
            </a:pPr>
            <a:endParaRPr lang="fr-FR" sz="2100" dirty="0"/>
          </a:p>
          <a:p>
            <a:pPr marL="0" indent="0">
              <a:lnSpc>
                <a:spcPct val="10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19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38CF6-C6CE-4FB6-BC42-0BAD7DD7C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6698" y="1575856"/>
            <a:ext cx="6815669" cy="1515533"/>
          </a:xfrm>
        </p:spPr>
        <p:txBody>
          <a:bodyPr/>
          <a:lstStyle/>
          <a:p>
            <a:r>
              <a:rPr lang="fr-FR" sz="4000" dirty="0"/>
              <a:t>Un projet qui </a:t>
            </a:r>
            <a:r>
              <a:rPr lang="fr-FR" sz="4000" dirty="0" smtClean="0"/>
              <a:t>impacte le territoire de la communauté de </a:t>
            </a:r>
            <a:r>
              <a:rPr lang="fr-FR" sz="4000" dirty="0" smtClean="0"/>
              <a:t>communes 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1DEC5E-298D-4DBB-827E-A8C941FC9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Au </a:t>
            </a:r>
            <a:r>
              <a:rPr lang="fr-FR" sz="2800" b="1" dirty="0"/>
              <a:t>niveau de la sécurité </a:t>
            </a:r>
            <a:endParaRPr lang="fr-FR" sz="2800" b="1" dirty="0" smtClean="0"/>
          </a:p>
          <a:p>
            <a:r>
              <a:rPr lang="fr-FR" sz="2800" b="1" dirty="0"/>
              <a:t>Au niveau touristique </a:t>
            </a:r>
          </a:p>
          <a:p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1284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2B5C0-ECAA-4402-9B2B-764E9A0E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82" y="709901"/>
            <a:ext cx="11487150" cy="1303867"/>
          </a:xfrm>
        </p:spPr>
        <p:txBody>
          <a:bodyPr>
            <a:noAutofit/>
          </a:bodyPr>
          <a:lstStyle/>
          <a:p>
            <a:r>
              <a:rPr lang="fr-FR" sz="3200" dirty="0"/>
              <a:t>Sur le plan de la Sécurité: Huriel est le centre de vie et le bassin de </a:t>
            </a:r>
            <a:r>
              <a:rPr lang="fr-FR" sz="3200" dirty="0" smtClean="0"/>
              <a:t>consommation du territoire communautaire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B22158-A7B2-40FA-AC30-5D028BE88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053" y="2130458"/>
            <a:ext cx="9992544" cy="374541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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rgbClr val="000000"/>
              </a:solidFill>
              <a:latin typeface="Arial"/>
              <a:ea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endParaRPr lang="fr-FR" dirty="0"/>
          </a:p>
        </p:txBody>
      </p:sp>
      <p:pic>
        <p:nvPicPr>
          <p:cNvPr id="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940" y="2645700"/>
            <a:ext cx="4860000" cy="3414960"/>
          </a:xfrm>
          <a:prstGeom prst="rect">
            <a:avLst/>
          </a:prstGeom>
        </p:spPr>
      </p:pic>
      <p:pic>
        <p:nvPicPr>
          <p:cNvPr id="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786580" y="2645700"/>
            <a:ext cx="4770360" cy="34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4"/>
          <p:cNvSpPr/>
          <p:nvPr/>
        </p:nvSpPr>
        <p:spPr>
          <a:xfrm>
            <a:off x="1581779" y="752280"/>
            <a:ext cx="9666323" cy="1917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000000"/>
                </a:solidFill>
                <a:latin typeface="+mj-lt"/>
                <a:ea typeface="Arial"/>
              </a:rPr>
              <a:t>Lors de l'entrée et la sortie des classes (4 fois par </a:t>
            </a:r>
            <a:r>
              <a:rPr lang="fr-FR" sz="3200" dirty="0">
                <a:solidFill>
                  <a:srgbClr val="000000"/>
                </a:solidFill>
                <a:latin typeface="+mj-lt"/>
                <a:ea typeface="Arial"/>
              </a:rPr>
              <a:t>jour</a:t>
            </a:r>
            <a:r>
              <a:rPr lang="fr-FR" sz="2800" dirty="0">
                <a:solidFill>
                  <a:srgbClr val="000000"/>
                </a:solidFill>
                <a:latin typeface="+mj-lt"/>
                <a:ea typeface="Arial"/>
              </a:rPr>
              <a:t>) </a:t>
            </a:r>
            <a:r>
              <a:rPr lang="fr-FR" sz="2800" dirty="0" smtClean="0">
                <a:solidFill>
                  <a:srgbClr val="000000"/>
                </a:solidFill>
                <a:latin typeface="+mj-lt"/>
                <a:ea typeface="Arial"/>
              </a:rPr>
              <a:t>parents et assistantes maternelles viennent </a:t>
            </a:r>
            <a:r>
              <a:rPr lang="fr-FR" sz="2800" dirty="0">
                <a:solidFill>
                  <a:srgbClr val="000000"/>
                </a:solidFill>
                <a:latin typeface="+mj-lt"/>
                <a:ea typeface="Arial"/>
              </a:rPr>
              <a:t>chercher les enfants ce qui est incompatible avec la circulation des camions en plus du trafic actuel </a:t>
            </a:r>
            <a:endParaRPr sz="2400" dirty="0">
              <a:latin typeface="+mj-lt"/>
            </a:endParaRPr>
          </a:p>
          <a:p>
            <a:pPr algn="ctr">
              <a:lnSpc>
                <a:spcPct val="100000"/>
              </a:lnSpc>
            </a:pPr>
            <a:endParaRPr sz="2400" dirty="0">
              <a:latin typeface="+mj-lt"/>
            </a:endParaRPr>
          </a:p>
          <a:p>
            <a:pPr>
              <a:lnSpc>
                <a:spcPct val="100000"/>
              </a:lnSpc>
            </a:pPr>
            <a:endParaRPr sz="2400" dirty="0">
              <a:latin typeface="+mj-lt"/>
            </a:endParaRPr>
          </a:p>
        </p:txBody>
      </p:sp>
      <p:pic>
        <p:nvPicPr>
          <p:cNvPr id="7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07014" y="2271252"/>
            <a:ext cx="4720001" cy="3831910"/>
          </a:xfrm>
          <a:prstGeom prst="rect">
            <a:avLst/>
          </a:prstGeom>
        </p:spPr>
      </p:pic>
      <p:pic>
        <p:nvPicPr>
          <p:cNvPr id="8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027015" y="2271252"/>
            <a:ext cx="4720001" cy="38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DC4AA-9D96-4A40-B1A5-10982E5F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 le plan touristique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5712F5-7B34-4A53-A5DF-D11D0F21E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sz="2600" dirty="0">
                <a:latin typeface="Garamond (Corps)"/>
              </a:rPr>
              <a:t>Traversée du village d’Huriel labellisé Ville et Métiers  d’art  : </a:t>
            </a:r>
          </a:p>
          <a:p>
            <a:pPr lvl="1"/>
            <a:r>
              <a:rPr lang="fr-FR" sz="2200" dirty="0" smtClean="0">
                <a:solidFill>
                  <a:srgbClr val="000000"/>
                </a:solidFill>
                <a:latin typeface="Garamond (Corps)"/>
                <a:ea typeface="Arial"/>
              </a:rPr>
              <a:t>La </a:t>
            </a:r>
            <a:r>
              <a:rPr lang="fr-FR" sz="2200" dirty="0">
                <a:solidFill>
                  <a:srgbClr val="000000"/>
                </a:solidFill>
                <a:latin typeface="Garamond (Corps)"/>
                <a:ea typeface="Arial"/>
              </a:rPr>
              <a:t>quantité de granulats transportée sera au maximum de </a:t>
            </a:r>
            <a:r>
              <a:rPr lang="fr-FR" sz="2200" dirty="0" smtClean="0">
                <a:solidFill>
                  <a:srgbClr val="000000"/>
                </a:solidFill>
                <a:latin typeface="Garamond (Corps)"/>
                <a:ea typeface="Arial"/>
              </a:rPr>
              <a:t>100 000 </a:t>
            </a:r>
            <a:r>
              <a:rPr lang="fr-FR" sz="2200" dirty="0">
                <a:solidFill>
                  <a:srgbClr val="000000"/>
                </a:solidFill>
                <a:latin typeface="Garamond (Corps)"/>
                <a:ea typeface="Arial"/>
              </a:rPr>
              <a:t>tonnes de matériaux par an.</a:t>
            </a:r>
          </a:p>
          <a:p>
            <a:pPr lvl="1"/>
            <a:r>
              <a:rPr lang="fr-FR" sz="2200" dirty="0" smtClean="0">
                <a:solidFill>
                  <a:srgbClr val="000000"/>
                </a:solidFill>
                <a:latin typeface="Garamond (Corps)"/>
                <a:ea typeface="Arial"/>
              </a:rPr>
              <a:t>Cela </a:t>
            </a:r>
            <a:r>
              <a:rPr lang="fr-FR" sz="2200" dirty="0">
                <a:solidFill>
                  <a:srgbClr val="000000"/>
                </a:solidFill>
                <a:latin typeface="Garamond (Corps)"/>
                <a:ea typeface="Arial"/>
              </a:rPr>
              <a:t>représente 30 rotations de camions par jour soit un passage toutes les 8 minutes pendant la journée</a:t>
            </a:r>
            <a:r>
              <a:rPr lang="fr-FR" sz="2600" dirty="0" smtClean="0">
                <a:solidFill>
                  <a:srgbClr val="000000"/>
                </a:solidFill>
                <a:latin typeface="Garamond (Corps)"/>
                <a:ea typeface="Arial"/>
              </a:rPr>
              <a:t>.</a:t>
            </a:r>
            <a:endParaRPr lang="fr-FR" sz="2600" dirty="0">
              <a:solidFill>
                <a:srgbClr val="000000"/>
              </a:solidFill>
              <a:latin typeface="Garamond (Corps)"/>
            </a:endParaRPr>
          </a:p>
          <a:p>
            <a:r>
              <a:rPr lang="fr-FR" sz="2600" dirty="0">
                <a:solidFill>
                  <a:srgbClr val="000000"/>
                </a:solidFill>
                <a:latin typeface="Garamond (Corps)"/>
              </a:rPr>
              <a:t>Projet de baignade biologique de Treignat à </a:t>
            </a:r>
            <a:r>
              <a:rPr lang="fr-FR" sz="2600" dirty="0" smtClean="0">
                <a:solidFill>
                  <a:srgbClr val="000000"/>
                </a:solidFill>
                <a:latin typeface="Garamond (Corps)"/>
              </a:rPr>
              <a:t>2 </a:t>
            </a:r>
            <a:r>
              <a:rPr lang="fr-FR" sz="2600" dirty="0">
                <a:solidFill>
                  <a:srgbClr val="000000"/>
                </a:solidFill>
                <a:latin typeface="Garamond (Corps)"/>
              </a:rPr>
              <a:t>kms : nuisances sonores </a:t>
            </a:r>
            <a:endParaRPr lang="fr-FR" sz="2600" dirty="0">
              <a:latin typeface="Garamond (Corps)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1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/>
          <p:nvPr/>
        </p:nvGrpSpPr>
        <p:grpSpPr>
          <a:xfrm>
            <a:off x="651373" y="1089963"/>
            <a:ext cx="10777435" cy="4962377"/>
            <a:chOff x="651373" y="1175688"/>
            <a:chExt cx="10777435" cy="4962377"/>
          </a:xfrm>
        </p:grpSpPr>
        <p:grpSp>
          <p:nvGrpSpPr>
            <p:cNvPr id="28" name="Groupe 27"/>
            <p:cNvGrpSpPr/>
            <p:nvPr/>
          </p:nvGrpSpPr>
          <p:grpSpPr>
            <a:xfrm>
              <a:off x="651373" y="1175688"/>
              <a:ext cx="10777435" cy="4962377"/>
              <a:chOff x="-1892327" y="220320"/>
              <a:chExt cx="13087967" cy="6268320"/>
            </a:xfrm>
          </p:grpSpPr>
          <p:pic>
            <p:nvPicPr>
              <p:cNvPr id="4" name="Picture 2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640" y="2025000"/>
                <a:ext cx="3120840" cy="1552680"/>
              </a:xfrm>
              <a:prstGeom prst="rect">
                <a:avLst/>
              </a:prstGeom>
              <a:effectLst/>
            </p:spPr>
          </p:pic>
          <p:pic>
            <p:nvPicPr>
              <p:cNvPr id="5" name="Picture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6880" y="2015640"/>
                <a:ext cx="3120840" cy="1552680"/>
              </a:xfrm>
              <a:prstGeom prst="rect">
                <a:avLst/>
              </a:prstGeom>
              <a:effectLst/>
            </p:spPr>
          </p:pic>
          <p:pic>
            <p:nvPicPr>
              <p:cNvPr id="6" name="Picture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160" y="1057320"/>
                <a:ext cx="3106800" cy="1545840"/>
              </a:xfrm>
              <a:prstGeom prst="rect">
                <a:avLst/>
              </a:prstGeom>
              <a:effectLst/>
            </p:spPr>
          </p:pic>
          <p:pic>
            <p:nvPicPr>
              <p:cNvPr id="7" name="Picture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9880" y="915840"/>
                <a:ext cx="3089880" cy="1537560"/>
              </a:xfrm>
              <a:prstGeom prst="rect">
                <a:avLst/>
              </a:prstGeom>
              <a:effectLst/>
            </p:spPr>
          </p:pic>
          <p:pic>
            <p:nvPicPr>
              <p:cNvPr id="8" name="Picture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1600" y="2147040"/>
                <a:ext cx="3140640" cy="1562400"/>
              </a:xfrm>
              <a:prstGeom prst="rect">
                <a:avLst/>
              </a:prstGeom>
              <a:effectLst/>
            </p:spPr>
          </p:pic>
          <p:pic>
            <p:nvPicPr>
              <p:cNvPr id="9" name="Picture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6880" y="3658680"/>
                <a:ext cx="3089880" cy="1457640"/>
              </a:xfrm>
              <a:prstGeom prst="rect">
                <a:avLst/>
              </a:prstGeom>
              <a:effectLst/>
            </p:spPr>
          </p:pic>
          <p:pic>
            <p:nvPicPr>
              <p:cNvPr id="10" name="Picture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12960" y="3518640"/>
                <a:ext cx="3140640" cy="1564200"/>
              </a:xfrm>
              <a:prstGeom prst="rect">
                <a:avLst/>
              </a:prstGeom>
              <a:effectLst/>
            </p:spPr>
          </p:pic>
          <p:pic>
            <p:nvPicPr>
              <p:cNvPr id="11" name="Picture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640" y="3530520"/>
                <a:ext cx="2540160" cy="1564200"/>
              </a:xfrm>
              <a:prstGeom prst="rect">
                <a:avLst/>
              </a:prstGeom>
              <a:effectLst/>
            </p:spPr>
          </p:pic>
          <p:pic>
            <p:nvPicPr>
              <p:cNvPr id="12" name="Picture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1640" y="754920"/>
                <a:ext cx="2483280" cy="1352880"/>
              </a:xfrm>
              <a:prstGeom prst="rect">
                <a:avLst/>
              </a:prstGeom>
              <a:effectLst/>
            </p:spPr>
          </p:pic>
          <p:pic>
            <p:nvPicPr>
              <p:cNvPr id="13" name="Picture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1640" y="4928040"/>
                <a:ext cx="3107880" cy="1559160"/>
              </a:xfrm>
              <a:prstGeom prst="rect">
                <a:avLst/>
              </a:prstGeom>
              <a:effectLst/>
            </p:spPr>
          </p:pic>
          <p:pic>
            <p:nvPicPr>
              <p:cNvPr id="14" name="Picture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20200" y="4935960"/>
                <a:ext cx="3117600" cy="1552680"/>
              </a:xfrm>
              <a:prstGeom prst="rect">
                <a:avLst/>
              </a:prstGeom>
              <a:effectLst/>
            </p:spPr>
          </p:pic>
          <p:pic>
            <p:nvPicPr>
              <p:cNvPr id="15" name="Picture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93440" y="5058360"/>
                <a:ext cx="2728800" cy="1430280"/>
              </a:xfrm>
              <a:prstGeom prst="rect">
                <a:avLst/>
              </a:prstGeom>
              <a:effectLst/>
            </p:spPr>
          </p:pic>
          <p:pic>
            <p:nvPicPr>
              <p:cNvPr id="16" name="Picture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77640" y="220320"/>
                <a:ext cx="3065040" cy="1093320"/>
              </a:xfrm>
              <a:prstGeom prst="rect">
                <a:avLst/>
              </a:prstGeom>
              <a:effectLst/>
            </p:spPr>
          </p:pic>
          <p:pic>
            <p:nvPicPr>
              <p:cNvPr id="17" name="Picture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23400" y="220320"/>
                <a:ext cx="3140640" cy="899640"/>
              </a:xfrm>
              <a:prstGeom prst="rect">
                <a:avLst/>
              </a:prstGeom>
              <a:effectLst/>
            </p:spPr>
          </p:pic>
          <p:pic>
            <p:nvPicPr>
              <p:cNvPr id="18" name="Picture 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000" y="220320"/>
                <a:ext cx="2574720" cy="621360"/>
              </a:xfrm>
              <a:prstGeom prst="rect">
                <a:avLst/>
              </a:prstGeom>
              <a:effectLst/>
            </p:spPr>
          </p:pic>
          <p:sp>
            <p:nvSpPr>
              <p:cNvPr id="19" name="CustomShape 1"/>
              <p:cNvSpPr/>
              <p:nvPr/>
            </p:nvSpPr>
            <p:spPr>
              <a:xfrm>
                <a:off x="2244902" y="2312820"/>
                <a:ext cx="1303215" cy="958319"/>
              </a:xfrm>
              <a:prstGeom prst="ellipse">
                <a:avLst/>
              </a:prstGeom>
              <a:solidFill>
                <a:srgbClr val="FF0000"/>
              </a:solidFill>
              <a:ln w="19080">
                <a:solidFill>
                  <a:srgbClr val="FF0000"/>
                </a:solidFill>
                <a:round/>
              </a:ln>
            </p:spPr>
            <p:txBody>
              <a:bodyPr lIns="90000" tIns="45000" rIns="90000" bIns="45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fr-FR" sz="1400" b="1" dirty="0">
                    <a:solidFill>
                      <a:srgbClr val="000000"/>
                    </a:solidFill>
                    <a:latin typeface="Calibri"/>
                  </a:rPr>
                  <a:t>Projet de carrière</a:t>
                </a:r>
                <a:endParaRPr sz="1600" dirty="0"/>
              </a:p>
            </p:txBody>
          </p:sp>
          <p:sp>
            <p:nvSpPr>
              <p:cNvPr id="20" name="CustomShape 3"/>
              <p:cNvSpPr/>
              <p:nvPr/>
            </p:nvSpPr>
            <p:spPr>
              <a:xfrm>
                <a:off x="5964092" y="4361626"/>
                <a:ext cx="4389344" cy="861768"/>
              </a:xfrm>
              <a:prstGeom prst="wedgeEllipseCallout">
                <a:avLst>
                  <a:gd name="adj1" fmla="val -110979"/>
                  <a:gd name="adj2" fmla="val -73308"/>
                </a:avLst>
              </a:prstGeom>
              <a:solidFill>
                <a:srgbClr val="D7E4BD"/>
              </a:solidFill>
              <a:ln w="12600">
                <a:solidFill>
                  <a:srgbClr val="FF0000"/>
                </a:solidFill>
                <a:round/>
              </a:ln>
            </p:spPr>
            <p:txBody>
              <a:bodyPr lIns="90000" tIns="45000" rIns="90000" bIns="45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dirty="0">
                    <a:solidFill>
                      <a:srgbClr val="000000"/>
                    </a:solidFill>
                    <a:latin typeface="Calibri"/>
                  </a:rPr>
                  <a:t>Site touristique et monuments historique signalés par la communauté de communes</a:t>
                </a:r>
                <a:endParaRPr dirty="0"/>
              </a:p>
            </p:txBody>
          </p:sp>
          <p:sp>
            <p:nvSpPr>
              <p:cNvPr id="21" name="CustomShape 4"/>
              <p:cNvSpPr/>
              <p:nvPr/>
            </p:nvSpPr>
            <p:spPr>
              <a:xfrm>
                <a:off x="-1892327" y="4429593"/>
                <a:ext cx="2119849" cy="795807"/>
              </a:xfrm>
              <a:prstGeom prst="wedgeEllipseCallout">
                <a:avLst>
                  <a:gd name="adj1" fmla="val 71131"/>
                  <a:gd name="adj2" fmla="val -78043"/>
                </a:avLst>
              </a:prstGeom>
              <a:solidFill>
                <a:srgbClr val="D7E4BD"/>
              </a:solidFill>
              <a:ln w="12600">
                <a:solidFill>
                  <a:srgbClr val="FF0000"/>
                </a:solidFill>
                <a:round/>
              </a:ln>
            </p:spPr>
            <p:txBody>
              <a:bodyPr lIns="90000" tIns="45000" rIns="90000" bIns="45000" anchor="ctr"/>
              <a:lstStyle/>
              <a:p>
                <a:pPr>
                  <a:lnSpc>
                    <a:spcPct val="100000"/>
                  </a:lnSpc>
                </a:pPr>
                <a:r>
                  <a:rPr lang="fr-FR" sz="1200" b="1" dirty="0" smtClean="0">
                    <a:solidFill>
                      <a:srgbClr val="000000"/>
                    </a:solidFill>
                    <a:latin typeface="Calibri"/>
                  </a:rPr>
                  <a:t>Piste cyclable Huriel - </a:t>
                </a:r>
                <a:r>
                  <a:rPr lang="fr-FR" sz="1200" b="1" dirty="0" err="1" smtClean="0">
                    <a:solidFill>
                      <a:srgbClr val="000000"/>
                    </a:solidFill>
                    <a:latin typeface="Calibri"/>
                  </a:rPr>
                  <a:t>Herculat</a:t>
                </a:r>
                <a:endParaRPr dirty="0"/>
              </a:p>
            </p:txBody>
          </p:sp>
          <p:sp>
            <p:nvSpPr>
              <p:cNvPr id="22" name="CustomShape 5"/>
              <p:cNvSpPr/>
              <p:nvPr/>
            </p:nvSpPr>
            <p:spPr>
              <a:xfrm>
                <a:off x="9097877" y="670139"/>
                <a:ext cx="2097763" cy="2560895"/>
              </a:xfrm>
              <a:prstGeom prst="wedgeEllipseCallout">
                <a:avLst>
                  <a:gd name="adj1" fmla="val -76037"/>
                  <a:gd name="adj2" fmla="val -16819"/>
                </a:avLst>
              </a:prstGeom>
              <a:solidFill>
                <a:srgbClr val="D7E4BD"/>
              </a:solidFill>
              <a:ln w="12600">
                <a:solidFill>
                  <a:srgbClr val="FF0000"/>
                </a:solidFill>
                <a:round/>
              </a:ln>
            </p:spPr>
            <p:txBody>
              <a:bodyPr lIns="90000" tIns="45000" rIns="90000" bIns="45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dirty="0">
                    <a:solidFill>
                      <a:srgbClr val="000000"/>
                    </a:solidFill>
                    <a:latin typeface="Calibri"/>
                  </a:rPr>
                  <a:t>Village d’Art maintenu par les Artisans d’arts et soutenu par la communauté de communes et la commune d’HURIEL</a:t>
                </a:r>
                <a:endParaRPr dirty="0"/>
              </a:p>
            </p:txBody>
          </p:sp>
          <p:sp>
            <p:nvSpPr>
              <p:cNvPr id="24" name="CustomShape 7"/>
              <p:cNvSpPr/>
              <p:nvPr/>
            </p:nvSpPr>
            <p:spPr>
              <a:xfrm>
                <a:off x="714240" y="2857320"/>
                <a:ext cx="637200" cy="280080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A5F8B"/>
                </a:solidFill>
                <a:round/>
              </a:ln>
            </p:spPr>
          </p:sp>
          <p:sp>
            <p:nvSpPr>
              <p:cNvPr id="25" name="CustomShape 8"/>
              <p:cNvSpPr/>
              <p:nvPr/>
            </p:nvSpPr>
            <p:spPr>
              <a:xfrm>
                <a:off x="8143920" y="1285920"/>
                <a:ext cx="565920" cy="423000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A5F8B"/>
                </a:solidFill>
                <a:round/>
              </a:ln>
            </p:spPr>
          </p:sp>
          <p:sp>
            <p:nvSpPr>
              <p:cNvPr id="26" name="CustomShape 9"/>
              <p:cNvSpPr/>
              <p:nvPr/>
            </p:nvSpPr>
            <p:spPr>
              <a:xfrm>
                <a:off x="2928960" y="4071960"/>
                <a:ext cx="423000" cy="208440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A5F8B"/>
                </a:solidFill>
                <a:round/>
              </a:ln>
            </p:spPr>
          </p:sp>
          <p:sp>
            <p:nvSpPr>
              <p:cNvPr id="27" name="CustomShape 10"/>
              <p:cNvSpPr/>
              <p:nvPr/>
            </p:nvSpPr>
            <p:spPr>
              <a:xfrm>
                <a:off x="905603" y="5628159"/>
                <a:ext cx="7566840" cy="75528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fr-FR" sz="3200" b="1" u="sng" dirty="0">
                    <a:solidFill>
                      <a:srgbClr val="FF0000"/>
                    </a:solidFill>
                    <a:latin typeface="+mj-lt"/>
                    <a:ea typeface="Times New Roman"/>
                  </a:rPr>
                  <a:t>COMPETENCE TOURISME</a:t>
                </a:r>
                <a:endParaRPr sz="1200" b="1" dirty="0">
                  <a:latin typeface="+mj-lt"/>
                </a:endParaRPr>
              </a:p>
            </p:txBody>
          </p:sp>
        </p:grpSp>
        <p:sp>
          <p:nvSpPr>
            <p:cNvPr id="31" name="Forme libre 30"/>
            <p:cNvSpPr/>
            <p:nvPr/>
          </p:nvSpPr>
          <p:spPr>
            <a:xfrm>
              <a:off x="2406650" y="2209800"/>
              <a:ext cx="3746500" cy="2182761"/>
            </a:xfrm>
            <a:custGeom>
              <a:avLst/>
              <a:gdLst>
                <a:gd name="connsiteX0" fmla="*/ 3746500 w 3746500"/>
                <a:gd name="connsiteY0" fmla="*/ 0 h 2182761"/>
                <a:gd name="connsiteX1" fmla="*/ 3556000 w 3746500"/>
                <a:gd name="connsiteY1" fmla="*/ 95250 h 2182761"/>
                <a:gd name="connsiteX2" fmla="*/ 3479800 w 3746500"/>
                <a:gd name="connsiteY2" fmla="*/ 342900 h 2182761"/>
                <a:gd name="connsiteX3" fmla="*/ 3308350 w 3746500"/>
                <a:gd name="connsiteY3" fmla="*/ 673100 h 2182761"/>
                <a:gd name="connsiteX4" fmla="*/ 3187700 w 3746500"/>
                <a:gd name="connsiteY4" fmla="*/ 895350 h 2182761"/>
                <a:gd name="connsiteX5" fmla="*/ 3149600 w 3746500"/>
                <a:gd name="connsiteY5" fmla="*/ 882650 h 2182761"/>
                <a:gd name="connsiteX6" fmla="*/ 2825750 w 3746500"/>
                <a:gd name="connsiteY6" fmla="*/ 1054100 h 2182761"/>
                <a:gd name="connsiteX7" fmla="*/ 2800350 w 3746500"/>
                <a:gd name="connsiteY7" fmla="*/ 1130300 h 2182761"/>
                <a:gd name="connsiteX8" fmla="*/ 2647950 w 3746500"/>
                <a:gd name="connsiteY8" fmla="*/ 1231900 h 2182761"/>
                <a:gd name="connsiteX9" fmla="*/ 2546350 w 3746500"/>
                <a:gd name="connsiteY9" fmla="*/ 1333500 h 2182761"/>
                <a:gd name="connsiteX10" fmla="*/ 2387600 w 3746500"/>
                <a:gd name="connsiteY10" fmla="*/ 1524000 h 2182761"/>
                <a:gd name="connsiteX11" fmla="*/ 2393950 w 3746500"/>
                <a:gd name="connsiteY11" fmla="*/ 1574800 h 2182761"/>
                <a:gd name="connsiteX12" fmla="*/ 2444750 w 3746500"/>
                <a:gd name="connsiteY12" fmla="*/ 1739900 h 2182761"/>
                <a:gd name="connsiteX13" fmla="*/ 2470150 w 3746500"/>
                <a:gd name="connsiteY13" fmla="*/ 1828800 h 2182761"/>
                <a:gd name="connsiteX14" fmla="*/ 2260600 w 3746500"/>
                <a:gd name="connsiteY14" fmla="*/ 2070100 h 2182761"/>
                <a:gd name="connsiteX15" fmla="*/ 2152650 w 3746500"/>
                <a:gd name="connsiteY15" fmla="*/ 2095500 h 2182761"/>
                <a:gd name="connsiteX16" fmla="*/ 2063750 w 3746500"/>
                <a:gd name="connsiteY16" fmla="*/ 1993900 h 2182761"/>
                <a:gd name="connsiteX17" fmla="*/ 1943100 w 3746500"/>
                <a:gd name="connsiteY17" fmla="*/ 1892300 h 2182761"/>
                <a:gd name="connsiteX18" fmla="*/ 1847850 w 3746500"/>
                <a:gd name="connsiteY18" fmla="*/ 1828800 h 2182761"/>
                <a:gd name="connsiteX19" fmla="*/ 1809750 w 3746500"/>
                <a:gd name="connsiteY19" fmla="*/ 1803400 h 2182761"/>
                <a:gd name="connsiteX20" fmla="*/ 1663700 w 3746500"/>
                <a:gd name="connsiteY20" fmla="*/ 1841500 h 2182761"/>
                <a:gd name="connsiteX21" fmla="*/ 1574800 w 3746500"/>
                <a:gd name="connsiteY21" fmla="*/ 1797050 h 2182761"/>
                <a:gd name="connsiteX22" fmla="*/ 1422400 w 3746500"/>
                <a:gd name="connsiteY22" fmla="*/ 1746250 h 2182761"/>
                <a:gd name="connsiteX23" fmla="*/ 1289050 w 3746500"/>
                <a:gd name="connsiteY23" fmla="*/ 1720850 h 2182761"/>
                <a:gd name="connsiteX24" fmla="*/ 1136650 w 3746500"/>
                <a:gd name="connsiteY24" fmla="*/ 1758950 h 2182761"/>
                <a:gd name="connsiteX25" fmla="*/ 711200 w 3746500"/>
                <a:gd name="connsiteY25" fmla="*/ 2082800 h 2182761"/>
                <a:gd name="connsiteX26" fmla="*/ 520700 w 3746500"/>
                <a:gd name="connsiteY26" fmla="*/ 2089150 h 2182761"/>
                <a:gd name="connsiteX27" fmla="*/ 425450 w 3746500"/>
                <a:gd name="connsiteY27" fmla="*/ 2108200 h 2182761"/>
                <a:gd name="connsiteX28" fmla="*/ 400050 w 3746500"/>
                <a:gd name="connsiteY28" fmla="*/ 2108200 h 2182761"/>
                <a:gd name="connsiteX29" fmla="*/ 311150 w 3746500"/>
                <a:gd name="connsiteY29" fmla="*/ 2114550 h 2182761"/>
                <a:gd name="connsiteX30" fmla="*/ 260350 w 3746500"/>
                <a:gd name="connsiteY30" fmla="*/ 2127250 h 2182761"/>
                <a:gd name="connsiteX31" fmla="*/ 234950 w 3746500"/>
                <a:gd name="connsiteY31" fmla="*/ 2139950 h 2182761"/>
                <a:gd name="connsiteX32" fmla="*/ 209550 w 3746500"/>
                <a:gd name="connsiteY32" fmla="*/ 2146300 h 2182761"/>
                <a:gd name="connsiteX33" fmla="*/ 165100 w 3746500"/>
                <a:gd name="connsiteY33" fmla="*/ 2178050 h 2182761"/>
                <a:gd name="connsiteX34" fmla="*/ 0 w 3746500"/>
                <a:gd name="connsiteY34" fmla="*/ 2032000 h 218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46500" h="2182761">
                  <a:moveTo>
                    <a:pt x="3746500" y="0"/>
                  </a:moveTo>
                  <a:cubicBezTo>
                    <a:pt x="3673475" y="19050"/>
                    <a:pt x="3600450" y="38100"/>
                    <a:pt x="3556000" y="95250"/>
                  </a:cubicBezTo>
                  <a:cubicBezTo>
                    <a:pt x="3511550" y="152400"/>
                    <a:pt x="3521075" y="246592"/>
                    <a:pt x="3479800" y="342900"/>
                  </a:cubicBezTo>
                  <a:cubicBezTo>
                    <a:pt x="3438525" y="439208"/>
                    <a:pt x="3357033" y="581025"/>
                    <a:pt x="3308350" y="673100"/>
                  </a:cubicBezTo>
                  <a:cubicBezTo>
                    <a:pt x="3259667" y="765175"/>
                    <a:pt x="3214158" y="860425"/>
                    <a:pt x="3187700" y="895350"/>
                  </a:cubicBezTo>
                  <a:cubicBezTo>
                    <a:pt x="3161242" y="930275"/>
                    <a:pt x="3209925" y="856192"/>
                    <a:pt x="3149600" y="882650"/>
                  </a:cubicBezTo>
                  <a:cubicBezTo>
                    <a:pt x="3089275" y="909108"/>
                    <a:pt x="2883958" y="1012825"/>
                    <a:pt x="2825750" y="1054100"/>
                  </a:cubicBezTo>
                  <a:cubicBezTo>
                    <a:pt x="2767542" y="1095375"/>
                    <a:pt x="2829983" y="1100667"/>
                    <a:pt x="2800350" y="1130300"/>
                  </a:cubicBezTo>
                  <a:cubicBezTo>
                    <a:pt x="2770717" y="1159933"/>
                    <a:pt x="2690283" y="1198033"/>
                    <a:pt x="2647950" y="1231900"/>
                  </a:cubicBezTo>
                  <a:cubicBezTo>
                    <a:pt x="2605617" y="1265767"/>
                    <a:pt x="2589742" y="1284817"/>
                    <a:pt x="2546350" y="1333500"/>
                  </a:cubicBezTo>
                  <a:cubicBezTo>
                    <a:pt x="2502958" y="1382183"/>
                    <a:pt x="2413000" y="1483783"/>
                    <a:pt x="2387600" y="1524000"/>
                  </a:cubicBezTo>
                  <a:cubicBezTo>
                    <a:pt x="2362200" y="1564217"/>
                    <a:pt x="2384425" y="1538817"/>
                    <a:pt x="2393950" y="1574800"/>
                  </a:cubicBezTo>
                  <a:cubicBezTo>
                    <a:pt x="2403475" y="1610783"/>
                    <a:pt x="2432050" y="1697567"/>
                    <a:pt x="2444750" y="1739900"/>
                  </a:cubicBezTo>
                  <a:cubicBezTo>
                    <a:pt x="2457450" y="1782233"/>
                    <a:pt x="2500842" y="1773767"/>
                    <a:pt x="2470150" y="1828800"/>
                  </a:cubicBezTo>
                  <a:cubicBezTo>
                    <a:pt x="2439458" y="1883833"/>
                    <a:pt x="2313517" y="2025650"/>
                    <a:pt x="2260600" y="2070100"/>
                  </a:cubicBezTo>
                  <a:cubicBezTo>
                    <a:pt x="2207683" y="2114550"/>
                    <a:pt x="2185458" y="2108200"/>
                    <a:pt x="2152650" y="2095500"/>
                  </a:cubicBezTo>
                  <a:cubicBezTo>
                    <a:pt x="2119842" y="2082800"/>
                    <a:pt x="2098675" y="2027767"/>
                    <a:pt x="2063750" y="1993900"/>
                  </a:cubicBezTo>
                  <a:cubicBezTo>
                    <a:pt x="2028825" y="1960033"/>
                    <a:pt x="1979083" y="1919817"/>
                    <a:pt x="1943100" y="1892300"/>
                  </a:cubicBezTo>
                  <a:cubicBezTo>
                    <a:pt x="1907117" y="1864783"/>
                    <a:pt x="1847850" y="1828800"/>
                    <a:pt x="1847850" y="1828800"/>
                  </a:cubicBezTo>
                  <a:cubicBezTo>
                    <a:pt x="1825625" y="1813983"/>
                    <a:pt x="1840442" y="1801283"/>
                    <a:pt x="1809750" y="1803400"/>
                  </a:cubicBezTo>
                  <a:cubicBezTo>
                    <a:pt x="1779058" y="1805517"/>
                    <a:pt x="1702858" y="1842558"/>
                    <a:pt x="1663700" y="1841500"/>
                  </a:cubicBezTo>
                  <a:cubicBezTo>
                    <a:pt x="1624542" y="1840442"/>
                    <a:pt x="1615017" y="1812925"/>
                    <a:pt x="1574800" y="1797050"/>
                  </a:cubicBezTo>
                  <a:cubicBezTo>
                    <a:pt x="1534583" y="1781175"/>
                    <a:pt x="1470025" y="1758950"/>
                    <a:pt x="1422400" y="1746250"/>
                  </a:cubicBezTo>
                  <a:cubicBezTo>
                    <a:pt x="1374775" y="1733550"/>
                    <a:pt x="1336675" y="1718733"/>
                    <a:pt x="1289050" y="1720850"/>
                  </a:cubicBezTo>
                  <a:cubicBezTo>
                    <a:pt x="1241425" y="1722967"/>
                    <a:pt x="1232958" y="1698625"/>
                    <a:pt x="1136650" y="1758950"/>
                  </a:cubicBezTo>
                  <a:cubicBezTo>
                    <a:pt x="1040342" y="1819275"/>
                    <a:pt x="813858" y="2027767"/>
                    <a:pt x="711200" y="2082800"/>
                  </a:cubicBezTo>
                  <a:cubicBezTo>
                    <a:pt x="608542" y="2137833"/>
                    <a:pt x="568325" y="2084917"/>
                    <a:pt x="520700" y="2089150"/>
                  </a:cubicBezTo>
                  <a:cubicBezTo>
                    <a:pt x="473075" y="2093383"/>
                    <a:pt x="425450" y="2108200"/>
                    <a:pt x="425450" y="2108200"/>
                  </a:cubicBezTo>
                  <a:cubicBezTo>
                    <a:pt x="405342" y="2111375"/>
                    <a:pt x="419100" y="2107142"/>
                    <a:pt x="400050" y="2108200"/>
                  </a:cubicBezTo>
                  <a:cubicBezTo>
                    <a:pt x="381000" y="2109258"/>
                    <a:pt x="334433" y="2111375"/>
                    <a:pt x="311150" y="2114550"/>
                  </a:cubicBezTo>
                  <a:cubicBezTo>
                    <a:pt x="287867" y="2117725"/>
                    <a:pt x="260350" y="2127250"/>
                    <a:pt x="260350" y="2127250"/>
                  </a:cubicBezTo>
                  <a:cubicBezTo>
                    <a:pt x="247650" y="2131483"/>
                    <a:pt x="234950" y="2139950"/>
                    <a:pt x="234950" y="2139950"/>
                  </a:cubicBezTo>
                  <a:cubicBezTo>
                    <a:pt x="226483" y="2143125"/>
                    <a:pt x="221192" y="2139950"/>
                    <a:pt x="209550" y="2146300"/>
                  </a:cubicBezTo>
                  <a:cubicBezTo>
                    <a:pt x="197908" y="2152650"/>
                    <a:pt x="200025" y="2197100"/>
                    <a:pt x="165100" y="2178050"/>
                  </a:cubicBezTo>
                  <a:cubicBezTo>
                    <a:pt x="130175" y="2159000"/>
                    <a:pt x="58208" y="2097617"/>
                    <a:pt x="0" y="2032000"/>
                  </a:cubicBezTo>
                </a:path>
              </a:pathLst>
            </a:custGeom>
            <a:ln w="76200" cap="flat" cmpd="sng" algn="ctr">
              <a:solidFill>
                <a:schemeClr val="accent6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CustomShape 2"/>
          <p:cNvSpPr/>
          <p:nvPr/>
        </p:nvSpPr>
        <p:spPr>
          <a:xfrm>
            <a:off x="645066" y="1755634"/>
            <a:ext cx="1722399" cy="2096525"/>
          </a:xfrm>
          <a:prstGeom prst="wedgeEllipseCallout">
            <a:avLst>
              <a:gd name="adj1" fmla="val 80519"/>
              <a:gd name="adj2" fmla="val 19059"/>
            </a:avLst>
          </a:prstGeom>
          <a:solidFill>
            <a:srgbClr val="D7E4BD"/>
          </a:solidFill>
          <a:ln w="12600">
            <a:solidFill>
              <a:srgbClr val="FF0000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200" b="1" dirty="0">
                <a:solidFill>
                  <a:srgbClr val="000000"/>
                </a:solidFill>
                <a:latin typeface="Calibri"/>
              </a:rPr>
              <a:t>Projet de baignage sécurisée à </a:t>
            </a:r>
            <a:r>
              <a:rPr lang="fr-FR" sz="1200" b="1" dirty="0" smtClean="0">
                <a:solidFill>
                  <a:srgbClr val="000000"/>
                </a:solidFill>
                <a:latin typeface="Calibri"/>
              </a:rPr>
              <a:t>2Km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fr-FR" sz="1200" b="1" dirty="0">
                <a:solidFill>
                  <a:srgbClr val="000000"/>
                </a:solidFill>
                <a:latin typeface="Calibri"/>
              </a:rPr>
              <a:t>Mené par la communauté de communes et la commune de </a:t>
            </a:r>
            <a:r>
              <a:rPr lang="fr-FR" sz="1200" b="1" dirty="0" err="1">
                <a:solidFill>
                  <a:srgbClr val="000000"/>
                </a:solidFill>
                <a:latin typeface="Calibri"/>
              </a:rPr>
              <a:t>Treignat</a:t>
            </a:r>
            <a:endParaRPr dirty="0"/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F59DC4AA-9D96-4A40-B1A5-10982E5FF9A8}"/>
              </a:ext>
            </a:extLst>
          </p:cNvPr>
          <p:cNvSpPr txBox="1">
            <a:spLocks/>
          </p:cNvSpPr>
          <p:nvPr/>
        </p:nvSpPr>
        <p:spPr>
          <a:xfrm>
            <a:off x="307471" y="573653"/>
            <a:ext cx="11526778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dirty="0"/>
              <a:t>Impact sur les projets et </a:t>
            </a:r>
            <a:r>
              <a:rPr lang="fr-FR" sz="2400" b="1" dirty="0" smtClean="0"/>
              <a:t>les objectifs de la Communauté </a:t>
            </a:r>
            <a:r>
              <a:rPr lang="fr-FR" sz="2400" b="1" dirty="0"/>
              <a:t>de commune</a:t>
            </a:r>
          </a:p>
        </p:txBody>
      </p:sp>
      <p:sp>
        <p:nvSpPr>
          <p:cNvPr id="35" name="Forme libre 34"/>
          <p:cNvSpPr/>
          <p:nvPr/>
        </p:nvSpPr>
        <p:spPr>
          <a:xfrm>
            <a:off x="6243638" y="1462978"/>
            <a:ext cx="2857500" cy="522985"/>
          </a:xfrm>
          <a:custGeom>
            <a:avLst/>
            <a:gdLst>
              <a:gd name="connsiteX0" fmla="*/ 0 w 2857500"/>
              <a:gd name="connsiteY0" fmla="*/ 522985 h 522985"/>
              <a:gd name="connsiteX1" fmla="*/ 204787 w 2857500"/>
              <a:gd name="connsiteY1" fmla="*/ 413447 h 522985"/>
              <a:gd name="connsiteX2" fmla="*/ 333375 w 2857500"/>
              <a:gd name="connsiteY2" fmla="*/ 280097 h 522985"/>
              <a:gd name="connsiteX3" fmla="*/ 828675 w 2857500"/>
              <a:gd name="connsiteY3" fmla="*/ 84835 h 522985"/>
              <a:gd name="connsiteX4" fmla="*/ 1319212 w 2857500"/>
              <a:gd name="connsiteY4" fmla="*/ 8635 h 522985"/>
              <a:gd name="connsiteX5" fmla="*/ 1385887 w 2857500"/>
              <a:gd name="connsiteY5" fmla="*/ 3872 h 522985"/>
              <a:gd name="connsiteX6" fmla="*/ 1414462 w 2857500"/>
              <a:gd name="connsiteY6" fmla="*/ 27685 h 522985"/>
              <a:gd name="connsiteX7" fmla="*/ 1366837 w 2857500"/>
              <a:gd name="connsiteY7" fmla="*/ 80072 h 522985"/>
              <a:gd name="connsiteX8" fmla="*/ 1476375 w 2857500"/>
              <a:gd name="connsiteY8" fmla="*/ 151510 h 522985"/>
              <a:gd name="connsiteX9" fmla="*/ 1638300 w 2857500"/>
              <a:gd name="connsiteY9" fmla="*/ 118172 h 522985"/>
              <a:gd name="connsiteX10" fmla="*/ 1700212 w 2857500"/>
              <a:gd name="connsiteY10" fmla="*/ 222947 h 522985"/>
              <a:gd name="connsiteX11" fmla="*/ 1847850 w 2857500"/>
              <a:gd name="connsiteY11" fmla="*/ 270572 h 522985"/>
              <a:gd name="connsiteX12" fmla="*/ 1933575 w 2857500"/>
              <a:gd name="connsiteY12" fmla="*/ 289622 h 522985"/>
              <a:gd name="connsiteX13" fmla="*/ 2047875 w 2857500"/>
              <a:gd name="connsiteY13" fmla="*/ 322960 h 522985"/>
              <a:gd name="connsiteX14" fmla="*/ 2166937 w 2857500"/>
              <a:gd name="connsiteY14" fmla="*/ 294385 h 522985"/>
              <a:gd name="connsiteX15" fmla="*/ 2247900 w 2857500"/>
              <a:gd name="connsiteY15" fmla="*/ 299147 h 522985"/>
              <a:gd name="connsiteX16" fmla="*/ 2271712 w 2857500"/>
              <a:gd name="connsiteY16" fmla="*/ 332485 h 522985"/>
              <a:gd name="connsiteX17" fmla="*/ 2362200 w 2857500"/>
              <a:gd name="connsiteY17" fmla="*/ 327722 h 522985"/>
              <a:gd name="connsiteX18" fmla="*/ 2424112 w 2857500"/>
              <a:gd name="connsiteY18" fmla="*/ 337247 h 522985"/>
              <a:gd name="connsiteX19" fmla="*/ 2514600 w 2857500"/>
              <a:gd name="connsiteY19" fmla="*/ 375347 h 522985"/>
              <a:gd name="connsiteX20" fmla="*/ 2595562 w 2857500"/>
              <a:gd name="connsiteY20" fmla="*/ 403922 h 522985"/>
              <a:gd name="connsiteX21" fmla="*/ 2700337 w 2857500"/>
              <a:gd name="connsiteY21" fmla="*/ 422972 h 522985"/>
              <a:gd name="connsiteX22" fmla="*/ 2819400 w 2857500"/>
              <a:gd name="connsiteY22" fmla="*/ 418210 h 522985"/>
              <a:gd name="connsiteX23" fmla="*/ 2857500 w 2857500"/>
              <a:gd name="connsiteY23" fmla="*/ 480122 h 52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57500" h="522985">
                <a:moveTo>
                  <a:pt x="0" y="522985"/>
                </a:moveTo>
                <a:cubicBezTo>
                  <a:pt x="74612" y="488456"/>
                  <a:pt x="149225" y="453928"/>
                  <a:pt x="204787" y="413447"/>
                </a:cubicBezTo>
                <a:cubicBezTo>
                  <a:pt x="260350" y="372966"/>
                  <a:pt x="229394" y="334866"/>
                  <a:pt x="333375" y="280097"/>
                </a:cubicBezTo>
                <a:cubicBezTo>
                  <a:pt x="437356" y="225328"/>
                  <a:pt x="664369" y="130079"/>
                  <a:pt x="828675" y="84835"/>
                </a:cubicBezTo>
                <a:cubicBezTo>
                  <a:pt x="992981" y="39591"/>
                  <a:pt x="1226343" y="22129"/>
                  <a:pt x="1319212" y="8635"/>
                </a:cubicBezTo>
                <a:cubicBezTo>
                  <a:pt x="1412081" y="-4859"/>
                  <a:pt x="1370012" y="697"/>
                  <a:pt x="1385887" y="3872"/>
                </a:cubicBezTo>
                <a:cubicBezTo>
                  <a:pt x="1401762" y="7047"/>
                  <a:pt x="1417637" y="14985"/>
                  <a:pt x="1414462" y="27685"/>
                </a:cubicBezTo>
                <a:cubicBezTo>
                  <a:pt x="1411287" y="40385"/>
                  <a:pt x="1356518" y="59434"/>
                  <a:pt x="1366837" y="80072"/>
                </a:cubicBezTo>
                <a:cubicBezTo>
                  <a:pt x="1377156" y="100709"/>
                  <a:pt x="1431131" y="145160"/>
                  <a:pt x="1476375" y="151510"/>
                </a:cubicBezTo>
                <a:cubicBezTo>
                  <a:pt x="1521619" y="157860"/>
                  <a:pt x="1600994" y="106266"/>
                  <a:pt x="1638300" y="118172"/>
                </a:cubicBezTo>
                <a:cubicBezTo>
                  <a:pt x="1675606" y="130078"/>
                  <a:pt x="1665287" y="197547"/>
                  <a:pt x="1700212" y="222947"/>
                </a:cubicBezTo>
                <a:cubicBezTo>
                  <a:pt x="1735137" y="248347"/>
                  <a:pt x="1808956" y="259460"/>
                  <a:pt x="1847850" y="270572"/>
                </a:cubicBezTo>
                <a:cubicBezTo>
                  <a:pt x="1886744" y="281684"/>
                  <a:pt x="1900238" y="280891"/>
                  <a:pt x="1933575" y="289622"/>
                </a:cubicBezTo>
                <a:cubicBezTo>
                  <a:pt x="1966912" y="298353"/>
                  <a:pt x="2008981" y="322166"/>
                  <a:pt x="2047875" y="322960"/>
                </a:cubicBezTo>
                <a:cubicBezTo>
                  <a:pt x="2086769" y="323754"/>
                  <a:pt x="2133600" y="298354"/>
                  <a:pt x="2166937" y="294385"/>
                </a:cubicBezTo>
                <a:cubicBezTo>
                  <a:pt x="2200274" y="290416"/>
                  <a:pt x="2230438" y="292797"/>
                  <a:pt x="2247900" y="299147"/>
                </a:cubicBezTo>
                <a:cubicBezTo>
                  <a:pt x="2265362" y="305497"/>
                  <a:pt x="2252662" y="327723"/>
                  <a:pt x="2271712" y="332485"/>
                </a:cubicBezTo>
                <a:cubicBezTo>
                  <a:pt x="2290762" y="337247"/>
                  <a:pt x="2336800" y="326928"/>
                  <a:pt x="2362200" y="327722"/>
                </a:cubicBezTo>
                <a:cubicBezTo>
                  <a:pt x="2387600" y="328516"/>
                  <a:pt x="2398712" y="329310"/>
                  <a:pt x="2424112" y="337247"/>
                </a:cubicBezTo>
                <a:cubicBezTo>
                  <a:pt x="2449512" y="345184"/>
                  <a:pt x="2486025" y="364235"/>
                  <a:pt x="2514600" y="375347"/>
                </a:cubicBezTo>
                <a:cubicBezTo>
                  <a:pt x="2543175" y="386459"/>
                  <a:pt x="2564606" y="395985"/>
                  <a:pt x="2595562" y="403922"/>
                </a:cubicBezTo>
                <a:cubicBezTo>
                  <a:pt x="2626518" y="411859"/>
                  <a:pt x="2663031" y="420591"/>
                  <a:pt x="2700337" y="422972"/>
                </a:cubicBezTo>
                <a:cubicBezTo>
                  <a:pt x="2737643" y="425353"/>
                  <a:pt x="2793206" y="408685"/>
                  <a:pt x="2819400" y="418210"/>
                </a:cubicBezTo>
                <a:cubicBezTo>
                  <a:pt x="2845594" y="427735"/>
                  <a:pt x="2851547" y="453928"/>
                  <a:pt x="2857500" y="480122"/>
                </a:cubicBezTo>
              </a:path>
            </a:pathLst>
          </a:custGeom>
          <a:ln w="7620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002890" y="605823"/>
            <a:ext cx="10461523" cy="588232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600" b="1" dirty="0">
                <a:solidFill>
                  <a:srgbClr val="000000"/>
                </a:solidFill>
                <a:latin typeface="Calibri"/>
              </a:rPr>
              <a:t>CONTEXTE DU PROJET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600" dirty="0">
                <a:solidFill>
                  <a:srgbClr val="000000"/>
                </a:solidFill>
                <a:latin typeface="Calibri"/>
              </a:rPr>
              <a:t>ORBELLO Granulat est une entreprise d 'envergure nationale qui possède 10 carrières (sablières </a:t>
            </a:r>
            <a:r>
              <a:rPr lang="fr-FR" sz="2600" dirty="0" smtClean="0">
                <a:solidFill>
                  <a:srgbClr val="000000"/>
                </a:solidFill>
                <a:latin typeface="Calibri"/>
              </a:rPr>
              <a:t>incluses) </a:t>
            </a:r>
            <a:r>
              <a:rPr lang="fr-FR" sz="2600" dirty="0">
                <a:solidFill>
                  <a:srgbClr val="000000"/>
                </a:solidFill>
                <a:latin typeface="Calibri"/>
              </a:rPr>
              <a:t>et 1 installation de déchets inertes au nord de la </a:t>
            </a:r>
            <a:r>
              <a:rPr lang="fr-FR" sz="2600" dirty="0" smtClean="0">
                <a:solidFill>
                  <a:srgbClr val="000000"/>
                </a:solidFill>
                <a:latin typeface="Calibri"/>
              </a:rPr>
              <a:t>Loire.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600" dirty="0">
                <a:solidFill>
                  <a:srgbClr val="000000"/>
                </a:solidFill>
                <a:latin typeface="Calibri"/>
              </a:rPr>
              <a:t>Son siège social est situé à VITRAY (Ille et Vilaine)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600" dirty="0">
                <a:solidFill>
                  <a:srgbClr val="000000"/>
                </a:solidFill>
                <a:latin typeface="Calibri"/>
              </a:rPr>
              <a:t>Caractéristiques de la carrière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fr-FR" sz="2600" dirty="0">
                <a:solidFill>
                  <a:srgbClr val="000000"/>
                </a:solidFill>
                <a:latin typeface="Calibri"/>
              </a:rPr>
              <a:t>Superficie totale : 78,5 ha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fr-FR" sz="2600" dirty="0">
                <a:solidFill>
                  <a:srgbClr val="000000"/>
                </a:solidFill>
                <a:latin typeface="Calibri"/>
              </a:rPr>
              <a:t>Superficie d’exploitation: 25,5ha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fr-FR" sz="2600" dirty="0">
                <a:solidFill>
                  <a:srgbClr val="000000"/>
                </a:solidFill>
                <a:latin typeface="Calibri"/>
              </a:rPr>
              <a:t>Rythme d’exploitation : </a:t>
            </a:r>
            <a:r>
              <a:rPr lang="fr-FR" sz="2600" dirty="0" smtClean="0">
                <a:solidFill>
                  <a:srgbClr val="000000"/>
                </a:solidFill>
                <a:latin typeface="Calibri"/>
              </a:rPr>
              <a:t>450 000 </a:t>
            </a:r>
            <a:r>
              <a:rPr lang="fr-FR" sz="2600" dirty="0">
                <a:solidFill>
                  <a:srgbClr val="000000"/>
                </a:solidFill>
                <a:latin typeface="Calibri"/>
              </a:rPr>
              <a:t>à </a:t>
            </a:r>
            <a:r>
              <a:rPr lang="fr-FR" sz="2600" dirty="0" smtClean="0">
                <a:solidFill>
                  <a:srgbClr val="000000"/>
                </a:solidFill>
                <a:latin typeface="Calibri"/>
              </a:rPr>
              <a:t>550 000 </a:t>
            </a:r>
            <a:r>
              <a:rPr lang="fr-FR" sz="2600" dirty="0">
                <a:solidFill>
                  <a:srgbClr val="000000"/>
                </a:solidFill>
                <a:latin typeface="Calibri"/>
              </a:rPr>
              <a:t>T/an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fr-FR" sz="2600" dirty="0">
                <a:solidFill>
                  <a:srgbClr val="000000"/>
                </a:solidFill>
                <a:latin typeface="Calibri"/>
              </a:rPr>
              <a:t>Durée de la concession ( renouvelable) : 30 ans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fr-FR" sz="2600" dirty="0">
                <a:solidFill>
                  <a:srgbClr val="000000"/>
                </a:solidFill>
                <a:latin typeface="Calibri"/>
              </a:rPr>
              <a:t>Gisement 19 à 50m de profond pour un volume de 4,8 million de m3 (13 millions de tonnes)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fr-FR" sz="2600" dirty="0">
                <a:solidFill>
                  <a:srgbClr val="000000"/>
                </a:solidFill>
                <a:latin typeface="Calibri"/>
              </a:rPr>
              <a:t>Station de transit de </a:t>
            </a:r>
            <a:r>
              <a:rPr lang="fr-FR" sz="2600" dirty="0" smtClean="0">
                <a:solidFill>
                  <a:srgbClr val="000000"/>
                </a:solidFill>
                <a:latin typeface="Calibri"/>
              </a:rPr>
              <a:t>835 000 </a:t>
            </a:r>
            <a:r>
              <a:rPr lang="fr-FR" sz="2600" dirty="0">
                <a:solidFill>
                  <a:srgbClr val="000000"/>
                </a:solidFill>
                <a:latin typeface="Calibri"/>
              </a:rPr>
              <a:t>m3 sur 16,5 </a:t>
            </a:r>
            <a:r>
              <a:rPr lang="fr-FR" sz="2600" dirty="0" smtClean="0">
                <a:solidFill>
                  <a:srgbClr val="000000"/>
                </a:solidFill>
                <a:latin typeface="Calibri"/>
              </a:rPr>
              <a:t>ha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stomShape 1"/>
          <p:cNvSpPr/>
          <p:nvPr/>
        </p:nvSpPr>
        <p:spPr>
          <a:xfrm>
            <a:off x="1442377" y="251492"/>
            <a:ext cx="8876520" cy="1238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sz="2800" dirty="0">
                <a:solidFill>
                  <a:srgbClr val="000000"/>
                </a:solidFill>
                <a:latin typeface="Arial"/>
              </a:rPr>
              <a:t>SITUATION GEOGRAPHIQUE DE LA CARRIERE </a:t>
            </a:r>
            <a:endParaRPr dirty="0"/>
          </a:p>
        </p:txBody>
      </p:sp>
      <p:sp>
        <p:nvSpPr>
          <p:cNvPr id="35" name="CustomShape 2"/>
          <p:cNvSpPr/>
          <p:nvPr/>
        </p:nvSpPr>
        <p:spPr>
          <a:xfrm>
            <a:off x="2895600" y="3886200"/>
            <a:ext cx="6399720" cy="407052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pic>
        <p:nvPicPr>
          <p:cNvPr id="3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51949" y="1347153"/>
            <a:ext cx="7234502" cy="4640262"/>
          </a:xfrm>
          <a:prstGeom prst="rect">
            <a:avLst/>
          </a:prstGeom>
        </p:spPr>
      </p:pic>
      <p:sp>
        <p:nvSpPr>
          <p:cNvPr id="37" name="CustomShape 3"/>
          <p:cNvSpPr/>
          <p:nvPr/>
        </p:nvSpPr>
        <p:spPr>
          <a:xfrm rot="2839200">
            <a:off x="4187030" y="2771479"/>
            <a:ext cx="346915" cy="494093"/>
          </a:xfrm>
          <a:prstGeom prst="ellipse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</p:sp>
      <p:sp>
        <p:nvSpPr>
          <p:cNvPr id="38" name="CustomShape 4"/>
          <p:cNvSpPr/>
          <p:nvPr/>
        </p:nvSpPr>
        <p:spPr>
          <a:xfrm flipH="1">
            <a:off x="4532670" y="1081549"/>
            <a:ext cx="1484671" cy="1759974"/>
          </a:xfrm>
          <a:prstGeom prst="straightConnector1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7678DD-BB19-4E0E-9A86-88FB9C4FA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Un projet avec un impact </a:t>
            </a:r>
            <a:r>
              <a:rPr lang="fr-FR" b="1" dirty="0" smtClean="0"/>
              <a:t>économique</a:t>
            </a:r>
            <a:endParaRPr lang="fr-FR" b="1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806698" y="3467097"/>
            <a:ext cx="6815669" cy="1320802"/>
          </a:xfrm>
          <a:effectLst/>
        </p:spPr>
        <p:txBody>
          <a:bodyPr vert="horz" lIns="91440" tIns="45720" rIns="91440" bIns="45720" rtlCol="0" anchor="b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fr-FR" sz="54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et environnemental</a:t>
            </a:r>
          </a:p>
        </p:txBody>
      </p:sp>
    </p:spTree>
    <p:extLst>
      <p:ext uri="{BB962C8B-B14F-4D97-AF65-F5344CB8AC3E}">
        <p14:creationId xmlns:p14="http://schemas.microsoft.com/office/powerpoint/2010/main" val="6193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47CCE8D-DCB0-4162-8F8E-028726CC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2" y="1235979"/>
            <a:ext cx="9601196" cy="1303867"/>
          </a:xfrm>
        </p:spPr>
        <p:txBody>
          <a:bodyPr>
            <a:normAutofit/>
          </a:bodyPr>
          <a:lstStyle/>
          <a:p>
            <a:r>
              <a:rPr lang="fr-FR" sz="3600" dirty="0"/>
              <a:t>Des créations d’emplois…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8F34897-F574-46DA-AFCA-BBD4B062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42301"/>
            <a:ext cx="9601196" cy="3318936"/>
          </a:xfrm>
        </p:spPr>
        <p:txBody>
          <a:bodyPr/>
          <a:lstStyle/>
          <a:p>
            <a:endParaRPr lang="fr-FR" dirty="0"/>
          </a:p>
          <a:p>
            <a:r>
              <a:rPr lang="fr-FR" b="1" dirty="0" smtClean="0"/>
              <a:t>De 6 à 10 </a:t>
            </a:r>
            <a:r>
              <a:rPr lang="fr-FR" b="1" dirty="0"/>
              <a:t>emplois directs et 30 emplois </a:t>
            </a:r>
            <a:r>
              <a:rPr lang="fr-FR" b="1" dirty="0" smtClean="0"/>
              <a:t>indirects selon le </a:t>
            </a:r>
            <a:r>
              <a:rPr lang="fr-FR" b="1" dirty="0" smtClean="0"/>
              <a:t>carrier  </a:t>
            </a:r>
            <a:r>
              <a:rPr lang="fr-FR" b="1" dirty="0"/>
              <a:t>(le transport qui </a:t>
            </a:r>
            <a:r>
              <a:rPr lang="fr-FR" b="1" dirty="0" smtClean="0"/>
              <a:t>serait </a:t>
            </a:r>
            <a:r>
              <a:rPr lang="fr-FR" b="1" dirty="0"/>
              <a:t>traité localement, des techniciens pour la </a:t>
            </a:r>
            <a:r>
              <a:rPr lang="fr-FR" b="1" dirty="0" smtClean="0"/>
              <a:t>maintenance, </a:t>
            </a:r>
            <a:r>
              <a:rPr lang="fr-FR" b="1" dirty="0"/>
              <a:t>l’entretien du site et le terrassement</a:t>
            </a:r>
            <a:r>
              <a:rPr lang="fr-FR" b="1" dirty="0" smtClean="0"/>
              <a:t>).</a:t>
            </a:r>
          </a:p>
          <a:p>
            <a:r>
              <a:rPr lang="fr-FR" b="1" dirty="0" smtClean="0"/>
              <a:t>Des emplois qui peuvent mettre en suspend ceux de la carrière du </a:t>
            </a:r>
            <a:r>
              <a:rPr lang="fr-FR" b="1" dirty="0" smtClean="0"/>
              <a:t>Pont </a:t>
            </a:r>
            <a:r>
              <a:rPr lang="fr-FR" b="1" dirty="0" smtClean="0"/>
              <a:t>de </a:t>
            </a:r>
            <a:r>
              <a:rPr lang="fr-FR" b="1" dirty="0"/>
              <a:t>B</a:t>
            </a:r>
            <a:r>
              <a:rPr lang="fr-FR" b="1" dirty="0" smtClean="0"/>
              <a:t>ois </a:t>
            </a:r>
            <a:r>
              <a:rPr lang="fr-FR" b="1" dirty="0" smtClean="0"/>
              <a:t>car une 70ème carrière dans notre département serait </a:t>
            </a:r>
            <a:r>
              <a:rPr lang="fr-FR" b="1" dirty="0" smtClean="0"/>
              <a:t>excessive </a:t>
            </a:r>
            <a:r>
              <a:rPr lang="fr-FR" b="1" dirty="0" smtClean="0"/>
              <a:t>quand on compte une </a:t>
            </a:r>
            <a:r>
              <a:rPr lang="fr-FR" b="1" dirty="0" smtClean="0"/>
              <a:t>moyenne de </a:t>
            </a:r>
            <a:r>
              <a:rPr lang="fr-FR" b="1" dirty="0" smtClean="0"/>
              <a:t>36 carrières par département au niveau national.</a:t>
            </a:r>
            <a:endParaRPr lang="fr-FR" b="1" dirty="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D042577F-4389-461F-B1ED-A2F8BC232E40}"/>
              </a:ext>
            </a:extLst>
          </p:cNvPr>
          <p:cNvSpPr txBox="1">
            <a:spLocks/>
          </p:cNvSpPr>
          <p:nvPr/>
        </p:nvSpPr>
        <p:spPr>
          <a:xfrm>
            <a:off x="1681692" y="626601"/>
            <a:ext cx="8158690" cy="954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b="1" u="sng" dirty="0" smtClean="0">
                <a:solidFill>
                  <a:schemeClr val="accent6">
                    <a:lumMod val="50000"/>
                  </a:schemeClr>
                </a:solidFill>
              </a:rPr>
              <a:t>Le volet économique</a:t>
            </a:r>
            <a:endParaRPr lang="fr-FR" sz="36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118BC5B-E258-4D21-AD4E-8F5511BE9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1692" y="2840041"/>
            <a:ext cx="8159750" cy="1822450"/>
          </a:xfrm>
        </p:spPr>
        <p:txBody>
          <a:bodyPr/>
          <a:lstStyle/>
          <a:p>
            <a:r>
              <a:rPr lang="fr-FR" dirty="0"/>
              <a:t>Un impact environnemental lourd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4C48F9-180F-4B18-9718-DDA4151534B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2066923"/>
            <a:ext cx="10487026" cy="954087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fr-FR" sz="44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				</a:t>
            </a:r>
          </a:p>
          <a:p>
            <a:pPr algn="ctr">
              <a:spcBef>
                <a:spcPct val="0"/>
              </a:spcBef>
              <a:buNone/>
            </a:pPr>
            <a:r>
              <a:rPr lang="fr-FR" sz="44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				Le problème du transport des Granulats: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D042577F-4389-461F-B1ED-A2F8BC232E40}"/>
              </a:ext>
            </a:extLst>
          </p:cNvPr>
          <p:cNvSpPr txBox="1">
            <a:spLocks/>
          </p:cNvSpPr>
          <p:nvPr/>
        </p:nvSpPr>
        <p:spPr>
          <a:xfrm>
            <a:off x="1776942" y="1198560"/>
            <a:ext cx="8158690" cy="954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b="1" u="sng" dirty="0" smtClean="0">
                <a:solidFill>
                  <a:schemeClr val="accent6">
                    <a:lumMod val="50000"/>
                  </a:schemeClr>
                </a:solidFill>
              </a:rPr>
              <a:t>Le </a:t>
            </a:r>
            <a:r>
              <a:rPr lang="fr-FR" sz="3600" b="1" u="sng" dirty="0">
                <a:solidFill>
                  <a:schemeClr val="accent6">
                    <a:lumMod val="50000"/>
                  </a:schemeClr>
                </a:solidFill>
              </a:rPr>
              <a:t>volet environnemental</a:t>
            </a:r>
          </a:p>
        </p:txBody>
      </p:sp>
    </p:spTree>
    <p:extLst>
      <p:ext uri="{BB962C8B-B14F-4D97-AF65-F5344CB8AC3E}">
        <p14:creationId xmlns:p14="http://schemas.microsoft.com/office/powerpoint/2010/main" val="3464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5FB829D-5082-40C4-9461-8208EE32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770124"/>
            <a:ext cx="9601196" cy="659855"/>
          </a:xfrm>
        </p:spPr>
        <p:txBody>
          <a:bodyPr>
            <a:normAutofit/>
          </a:bodyPr>
          <a:lstStyle/>
          <a:p>
            <a:r>
              <a:rPr lang="fr-FR" sz="3600" dirty="0"/>
              <a:t>Un  transport qui se fait exclusivement par la route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87131E5-5FC5-460D-894A-877FC0AC1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2422669"/>
            <a:ext cx="3952568" cy="33101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endParaRPr lang="fr-FR" dirty="0"/>
          </a:p>
          <a:p>
            <a:pPr lvl="1">
              <a:lnSpc>
                <a:spcPct val="100000"/>
              </a:lnSpc>
              <a:buSzPct val="25000"/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rgbClr val="000000"/>
                </a:solidFill>
                <a:latin typeface="Arial"/>
                <a:ea typeface="Arial"/>
              </a:rPr>
              <a:t>Exclusivement</a:t>
            </a:r>
            <a:r>
              <a:rPr lang="fr-FR" sz="2000" dirty="0">
                <a:solidFill>
                  <a:srgbClr val="000000"/>
                </a:solidFill>
                <a:latin typeface="Arial"/>
                <a:ea typeface="Arial"/>
              </a:rPr>
              <a:t> par la route et donc par camions pendant les 5 premières années d 'exploitation en empruntant 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Arial"/>
              </a:rPr>
              <a:t>la D916 puis la D40 pour rejoindre le rond point de LAMAIDS</a:t>
            </a:r>
          </a:p>
          <a:p>
            <a:pPr lvl="1">
              <a:lnSpc>
                <a:spcPct val="100000"/>
              </a:lnSpc>
              <a:buSzPct val="25000"/>
              <a:buFont typeface="Wingdings" panose="05000000000000000000" pitchFamily="2" charset="2"/>
              <a:buChar char="v"/>
            </a:pPr>
            <a:endParaRPr lang="fr-FR" sz="2000" b="1" dirty="0">
              <a:solidFill>
                <a:srgbClr val="000000"/>
              </a:solidFill>
              <a:latin typeface="Arial"/>
              <a:ea typeface="Arial"/>
            </a:endParaRPr>
          </a:p>
          <a:p>
            <a:pPr lvl="1">
              <a:lnSpc>
                <a:spcPct val="100000"/>
              </a:lnSpc>
              <a:buSzPct val="25000"/>
              <a:buFont typeface="Wingdings" panose="05000000000000000000" pitchFamily="2" charset="2"/>
              <a:buChar char="v"/>
            </a:pPr>
            <a:endParaRPr lang="fr-FR" sz="2000" b="1" dirty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endParaRPr lang="fr-FR" sz="2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6EF60F2-A64B-41DA-B50B-D406FA08DAB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8552" y="1729162"/>
            <a:ext cx="6021092" cy="4141286"/>
          </a:xfrm>
          <a:prstGeom prst="rect">
            <a:avLst/>
          </a:prstGeom>
          <a:ln w="15840">
            <a:solidFill>
              <a:srgbClr val="17375E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14782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E5F46-2117-4F34-ADE1-E3E0A917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Quid du transport par train?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A14515-CDCC-4CEF-9887-7B4F4EB70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2556932"/>
            <a:ext cx="10894142" cy="3318936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lnSpc>
                <a:spcPct val="100000"/>
              </a:lnSpc>
              <a:buSzPct val="25000"/>
              <a:buNone/>
            </a:pP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</a:rPr>
              <a:t>Après 5 ans d’exploitation, réalisation d'un raccordement avec la voie ferrée (Bordeaux- Lyon) pour transporter le surplus des </a:t>
            </a:r>
            <a:r>
              <a:rPr lang="fr-FR" sz="2600" dirty="0" smtClean="0">
                <a:solidFill>
                  <a:srgbClr val="000000"/>
                </a:solidFill>
                <a:latin typeface="Arial"/>
                <a:ea typeface="Arial"/>
              </a:rPr>
              <a:t>350 000 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</a:rPr>
              <a:t>tonnes pour atteindre </a:t>
            </a:r>
            <a:r>
              <a:rPr lang="fr-FR" sz="2600" dirty="0" smtClean="0">
                <a:solidFill>
                  <a:srgbClr val="000000"/>
                </a:solidFill>
                <a:latin typeface="Arial"/>
                <a:ea typeface="Arial"/>
              </a:rPr>
              <a:t>450 000 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</a:rPr>
              <a:t>tonnes , ceci pour alimenter le marché français ( Grand Paris.........)</a:t>
            </a:r>
          </a:p>
          <a:p>
            <a:pPr marL="457200" lvl="1" indent="0">
              <a:lnSpc>
                <a:spcPct val="100000"/>
              </a:lnSpc>
              <a:buSzPct val="25000"/>
              <a:buNone/>
            </a:pP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</a:rPr>
              <a:t>R</a:t>
            </a:r>
            <a:r>
              <a:rPr lang="fr-FR" sz="2600" dirty="0" smtClean="0">
                <a:solidFill>
                  <a:srgbClr val="000000"/>
                </a:solidFill>
                <a:latin typeface="Arial"/>
                <a:ea typeface="Arial"/>
              </a:rPr>
              <a:t>accordement 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</a:rPr>
              <a:t>au réseau ferroviaire au nord de l’exploitation selon deux hypothèses :</a:t>
            </a:r>
            <a:endParaRPr lang="fr-FR" sz="1800" dirty="0"/>
          </a:p>
          <a:p>
            <a:pPr lvl="1">
              <a:lnSpc>
                <a:spcPct val="100000"/>
              </a:lnSpc>
              <a:buSzPct val="25000"/>
              <a:buFont typeface="Wingdings" panose="05000000000000000000" pitchFamily="2" charset="2"/>
              <a:buChar char="q"/>
            </a:pP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</a:rPr>
              <a:t>Réfection du raccordement existant appartenant à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</a:rPr>
              <a:t>Lafarges</a:t>
            </a:r>
            <a:endParaRPr lang="fr-FR" sz="2600" dirty="0">
              <a:solidFill>
                <a:srgbClr val="000000"/>
              </a:solidFill>
              <a:latin typeface="Arial"/>
              <a:ea typeface="Arial"/>
            </a:endParaRPr>
          </a:p>
          <a:p>
            <a:pPr lvl="1">
              <a:lnSpc>
                <a:spcPct val="100000"/>
              </a:lnSpc>
              <a:buSzPct val="25000"/>
              <a:buFont typeface="Wingdings" panose="05000000000000000000" pitchFamily="2" charset="2"/>
              <a:buChar char="q"/>
            </a:pP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</a:rPr>
              <a:t>Création d’une voie de raccordement sur les terres acquises par le carrier</a:t>
            </a:r>
            <a:endParaRPr lang="fr-FR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lnSpc>
                <a:spcPct val="100000"/>
              </a:lnSpc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3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DF9199A-6A4E-42FD-ABE5-26A8C7BC1A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70039" y="688257"/>
            <a:ext cx="9734508" cy="54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509</TotalTime>
  <Words>835</Words>
  <Application>Microsoft Office PowerPoint</Application>
  <PresentationFormat>Grand écran</PresentationFormat>
  <Paragraphs>70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Garamond</vt:lpstr>
      <vt:lpstr>Garamond (Corps)</vt:lpstr>
      <vt:lpstr>StarSymbol</vt:lpstr>
      <vt:lpstr>Times New Roman</vt:lpstr>
      <vt:lpstr>Wingdings</vt:lpstr>
      <vt:lpstr>Organique</vt:lpstr>
      <vt:lpstr>Présentation du projet d’ouverture de la Carrière d’Archignat</vt:lpstr>
      <vt:lpstr>Présentation PowerPoint</vt:lpstr>
      <vt:lpstr>Présentation PowerPoint</vt:lpstr>
      <vt:lpstr>Un projet avec un impact économique</vt:lpstr>
      <vt:lpstr>Des créations d’emplois…</vt:lpstr>
      <vt:lpstr>Un impact environnemental lourd</vt:lpstr>
      <vt:lpstr>Un  transport qui se fait exclusivement par la route</vt:lpstr>
      <vt:lpstr>Quid du transport par train?</vt:lpstr>
      <vt:lpstr>Présentation PowerPoint</vt:lpstr>
      <vt:lpstr>Où en est le projet sur le plan administratif ?</vt:lpstr>
      <vt:lpstr>Présentation PowerPoint</vt:lpstr>
      <vt:lpstr>Un projet qui impacte le territoire de la communauté de communes </vt:lpstr>
      <vt:lpstr>Sur le plan de la Sécurité: Huriel est le centre de vie et le bassin de consommation du territoire communautaire</vt:lpstr>
      <vt:lpstr>Présentation PowerPoint</vt:lpstr>
      <vt:lpstr>Sur le plan touristique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VERONIQUE TISSIER</dc:creator>
  <cp:lastModifiedBy>DIRECTION</cp:lastModifiedBy>
  <cp:revision>32</cp:revision>
  <dcterms:created xsi:type="dcterms:W3CDTF">2021-01-22T09:42:00Z</dcterms:created>
  <dcterms:modified xsi:type="dcterms:W3CDTF">2021-01-25T09:15:55Z</dcterms:modified>
</cp:coreProperties>
</file>