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4"/>
  </p:notesMasterIdLst>
  <p:sldIdLst>
    <p:sldId id="256" r:id="rId2"/>
    <p:sldId id="303" r:id="rId3"/>
    <p:sldId id="304" r:id="rId4"/>
    <p:sldId id="306" r:id="rId5"/>
    <p:sldId id="308"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QUE TISSIER" initials="VT" lastIdx="1" clrIdx="0">
    <p:extLst>
      <p:ext uri="{19B8F6BF-5375-455C-9EA6-DF929625EA0E}">
        <p15:presenceInfo xmlns="" xmlns:p15="http://schemas.microsoft.com/office/powerpoint/2012/main" userId="e147b5605e8ac4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autoAdjust="0"/>
  </p:normalViewPr>
  <p:slideViewPr>
    <p:cSldViewPr snapToGrid="0">
      <p:cViewPr varScale="1">
        <p:scale>
          <a:sx n="88" d="100"/>
          <a:sy n="88" d="100"/>
        </p:scale>
        <p:origin x="-331" y="-77"/>
      </p:cViewPr>
      <p:guideLst>
        <p:guide orient="horz" pos="2160"/>
        <p:guide pos="3840"/>
      </p:guideLst>
    </p:cSldViewPr>
  </p:slideViewPr>
  <p:outlineViewPr>
    <p:cViewPr>
      <p:scale>
        <a:sx n="33" d="100"/>
        <a:sy n="33" d="100"/>
      </p:scale>
      <p:origin x="0" y="231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875E1-93A6-49A8-AA2C-BD93E0BBF769}" type="datetimeFigureOut">
              <a:rPr lang="fr-FR" smtClean="0"/>
              <a:t>22/01/2021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0AF89-5219-4576-B4DD-3E0F4E64590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7688D3B-F1FE-4C39-8D46-43E7484A5FC9}" type="datetime1">
              <a:rPr lang="fr-FR" smtClean="0"/>
              <a:t>22/01/2021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255346" y="2750337"/>
            <a:ext cx="1171888" cy="1356442"/>
          </a:xfrm>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02585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B536B1-0956-4026-8B88-1140701B7F3C}"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11309"/>
            <a:ext cx="1154151" cy="1090789"/>
          </a:xfrm>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53147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E90EACC-A44B-4132-8BDA-D258E82E040F}"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11615"/>
            <a:ext cx="1154151" cy="1090789"/>
          </a:xfrm>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29241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90306D-4E17-4C1E-B855-4C109401E057}"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09925"/>
            <a:ext cx="1154151" cy="1090789"/>
          </a:xfrm>
        </p:spPr>
        <p:txBody>
          <a:bodyPr/>
          <a:lstStyle/>
          <a:p>
            <a:fld id="{5A08B20D-377B-4F6E-8ADE-8E5616AD0583}" type="slidenum">
              <a:rPr lang="fr-FR" smtClean="0"/>
              <a:pPr/>
              <a:t>‹N°›</a:t>
            </a:fld>
            <a:endParaRPr lang="fr-F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23505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4B6510C-FC60-45C7-8897-CDBC71CF0EE3}"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09925"/>
            <a:ext cx="1154151" cy="1090789"/>
          </a:xfrm>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06152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5E9D160-8279-4017-AD65-663E7853F7E9}" type="datetime1">
              <a:rPr lang="fr-FR" smtClean="0"/>
              <a:t>22/01/2021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3668620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62F90C8C-A0CB-4BB0-BFDA-31A8A8691994}" type="datetime1">
              <a:rPr lang="fr-FR" smtClean="0"/>
              <a:t>22/01/2021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404154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4E41237-9530-4E77-A847-27FBFDF2CBBE}" type="datetime1">
              <a:rPr lang="fr-FR" smtClean="0"/>
              <a:t>22/01/2021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17850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E8F1BD4-9A8D-4593-88A4-BD996F73E004}" type="datetime1">
              <a:rPr lang="fr-FR" smtClean="0"/>
              <a:t>22/01/2021</a:t>
            </a:fld>
            <a:endParaRPr lang="fr-FR"/>
          </a:p>
        </p:txBody>
      </p:sp>
      <p:sp>
        <p:nvSpPr>
          <p:cNvPr id="5" name="Footer Placeholder 4"/>
          <p:cNvSpPr>
            <a:spLocks noGrp="1"/>
          </p:cNvSpPr>
          <p:nvPr>
            <p:ph type="ftr" sz="quarter" idx="11"/>
          </p:nvPr>
        </p:nvSpPr>
        <p:spPr>
          <a:xfrm>
            <a:off x="680321" y="5936188"/>
            <a:ext cx="6126805" cy="365125"/>
          </a:xfrm>
        </p:spPr>
        <p:txBody>
          <a:bodyPr/>
          <a:lstStyle/>
          <a:p>
            <a:endParaRPr lang="fr-F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353888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75EEEDC-BA15-4580-B301-F79EAE44F384}" type="datetime1">
              <a:rPr lang="fr-FR" smtClean="0"/>
              <a:t>22/01/2021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42245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3AE4F2F-0CF4-43AA-935B-35D742B9F3E2}" type="datetime1">
              <a:rPr lang="fr-FR" smtClean="0"/>
              <a:t>22/01/2021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729455" y="2869895"/>
            <a:ext cx="1154151" cy="1090789"/>
          </a:xfrm>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49713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3BFE898-DC1B-467F-97DD-B77CF68A5DE4}"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41404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F028FF8-55A7-4668-963B-2CA4D5A6BAA8}" type="datetime1">
              <a:rPr lang="fr-FR" smtClean="0"/>
              <a:t>22/01/2021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265121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B20DD53-DAD1-4AB9-BAAA-36265A5D0B8B}" type="datetime1">
              <a:rPr lang="fr-FR" smtClean="0"/>
              <a:t>22/01/2021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95497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414C3A5-E867-4AB8-954E-D27E137D93AE}" type="datetime1">
              <a:rPr lang="fr-FR" smtClean="0"/>
              <a:t>22/01/2021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60744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C576BD4-4085-4A19-BF5D-3F6072EAA0CC}"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4493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C2850D-E132-44F2-B420-D36445F1EDFE}" type="datetime1">
              <a:rPr lang="fr-FR" smtClean="0"/>
              <a:t>22/01/2021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259344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AD7CF4-177F-4B39-85EC-AB9A00C9B576}" type="datetime1">
              <a:rPr lang="fr-FR" smtClean="0"/>
              <a:t>22/01/2021</a:t>
            </a:fld>
            <a:endParaRPr lang="fr-F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A08B20D-377B-4F6E-8ADE-8E5616AD0583}" type="slidenum">
              <a:rPr lang="fr-FR" smtClean="0"/>
              <a:pPr/>
              <a:t>‹N°›</a:t>
            </a:fld>
            <a:endParaRPr lang="fr-FR"/>
          </a:p>
        </p:txBody>
      </p:sp>
    </p:spTree>
    <p:extLst>
      <p:ext uri="{BB962C8B-B14F-4D97-AF65-F5344CB8AC3E}">
        <p14:creationId xmlns="" xmlns:p14="http://schemas.microsoft.com/office/powerpoint/2010/main" val="1324469065"/>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Feuille_Microsoft_Office_Excel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package" Target="../embeddings/Feuille_Microsoft_Office_Excel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364ED0F1-FCCD-428C-A1D0-50428085E1A1}"/>
              </a:ext>
            </a:extLst>
          </p:cNvPr>
          <p:cNvSpPr>
            <a:spLocks noGrp="1"/>
          </p:cNvSpPr>
          <p:nvPr>
            <p:ph type="title"/>
          </p:nvPr>
        </p:nvSpPr>
        <p:spPr>
          <a:xfrm>
            <a:off x="1320761" y="805072"/>
            <a:ext cx="10102049" cy="771217"/>
          </a:xfrm>
        </p:spPr>
        <p:txBody>
          <a:bodyPr/>
          <a:lstStyle/>
          <a:p>
            <a:r>
              <a:rPr lang="fr-FR" dirty="0"/>
              <a:t>Assemblée Générale du 25 janvier 2021</a:t>
            </a:r>
          </a:p>
        </p:txBody>
      </p:sp>
      <p:sp>
        <p:nvSpPr>
          <p:cNvPr id="7" name="Espace réservé du contenu 4">
            <a:extLst>
              <a:ext uri="{FF2B5EF4-FFF2-40B4-BE49-F238E27FC236}">
                <a16:creationId xmlns:a16="http://schemas.microsoft.com/office/drawing/2014/main" xmlns="" id="{0B222003-08BE-43C9-B8D2-61F69FC83F9A}"/>
              </a:ext>
            </a:extLst>
          </p:cNvPr>
          <p:cNvSpPr txBox="1">
            <a:spLocks/>
          </p:cNvSpPr>
          <p:nvPr/>
        </p:nvSpPr>
        <p:spPr>
          <a:xfrm>
            <a:off x="772357" y="2122097"/>
            <a:ext cx="10581443" cy="4546121"/>
          </a:xfrm>
          <a:prstGeom prst="rect">
            <a:avLst/>
          </a:prstGeom>
        </p:spPr>
        <p:txBody>
          <a:bodyPr vert="horz" lIns="91440" tIns="45720" rIns="91440" bIns="45720" rtlCol="0">
            <a:normAutofit fontScale="6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effectLst/>
                <a:uLnTx/>
                <a:uFillTx/>
                <a:latin typeface="Arial" panose="020B0604020202020204" pitchFamily="34" charset="0"/>
                <a:ea typeface="+mn-ea"/>
                <a:cs typeface="+mn-cs"/>
              </a:rPr>
              <a:t>Point sur le projet de Baignade Biologique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effectLst/>
                <a:uLnTx/>
                <a:uFillTx/>
                <a:latin typeface="Arial" panose="020B0604020202020204" pitchFamily="34" charset="0"/>
                <a:ea typeface="+mn-ea"/>
                <a:cs typeface="+mn-cs"/>
              </a:rPr>
              <a:t>PCAET : validation des 6 axes du programme d'action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Point sur le projet d'ouverture de la carrière d'</a:t>
            </a:r>
            <a:r>
              <a:rPr kumimoji="0" lang="fr-FR" sz="20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mn-cs"/>
              </a:rPr>
              <a:t>Archignat</a:t>
            </a:r>
            <a:endPar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Santé : vaccination sur le territoire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SIVOM Rive Gauche du Cher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   		- approbation de la modification statutaire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		- réflexion concernant la prise de compétence "assainissement" obligatoire en 2026 par les EPCI. Projet 	d'étude en collaboration avec le SIVOM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Signature d'un nouveau bail précaire pour le maintien de l'entreprise APIRUCHE dans l'hôtel d'entreprises jusqu'à la construction de ses nouveaux locaux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Demande de subvention par l'entreprise Optique Grand Rue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Poursuite des dispositifs Fonds Région Unie et Ma Ville mon Shopping en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Recrutement d'un médiateur numérique en collaboration avec le Département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Personnel : heures supplémentaires service de portage de repas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ATDA : signature convention assistance informatique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Projet RAMAttitude03 : participation à l'édition d'un ouvrage pour les </a:t>
            </a:r>
            <a:r>
              <a:rPr kumimoji="0" lang="fr-FR" sz="20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mn-cs"/>
              </a:rPr>
              <a:t>Assistances</a:t>
            </a: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 Maternelles de l'Allier sur les activités d'éveil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Questions diverses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p:txBody>
          <a:bodyPr/>
          <a:lstStyle/>
          <a:p>
            <a:fld id="{5A08B20D-377B-4F6E-8ADE-8E5616AD0583}" type="slidenum">
              <a:rPr lang="fr-FR" smtClean="0"/>
              <a:pPr/>
              <a:t>1</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86330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srcRect l="17049" t="16628" r="13981" b="8034"/>
          <a:stretch/>
        </p:blipFill>
        <p:spPr>
          <a:xfrm>
            <a:off x="822960" y="91440"/>
            <a:ext cx="9349141" cy="6382512"/>
          </a:xfrm>
          <a:prstGeom prst="rect">
            <a:avLst/>
          </a:prstGeom>
        </p:spPr>
      </p:pic>
      <p:sp>
        <p:nvSpPr>
          <p:cNvPr id="3" name="Espace réservé du numéro de diapositive 2"/>
          <p:cNvSpPr>
            <a:spLocks noGrp="1"/>
          </p:cNvSpPr>
          <p:nvPr>
            <p:ph type="sldNum" sz="quarter" idx="12"/>
          </p:nvPr>
        </p:nvSpPr>
        <p:spPr/>
        <p:txBody>
          <a:bodyPr/>
          <a:lstStyle/>
          <a:p>
            <a:fld id="{5A08B20D-377B-4F6E-8ADE-8E5616AD0583}" type="slidenum">
              <a:rPr lang="fr-FR" smtClean="0"/>
              <a:pPr/>
              <a:t>10</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7212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22376"/>
            <a:ext cx="8761413" cy="958256"/>
          </a:xfrm>
        </p:spPr>
        <p:txBody>
          <a:bodyPr/>
          <a:lstStyle/>
          <a:p>
            <a:r>
              <a:rPr lang="fr-FR" sz="2800" b="1" dirty="0" smtClean="0"/>
              <a:t>Le fonctionnement hydraulique de la baignade</a:t>
            </a:r>
            <a:endParaRPr lang="fr-FR" sz="2800" b="1" dirty="0"/>
          </a:p>
        </p:txBody>
      </p:sp>
      <p:sp>
        <p:nvSpPr>
          <p:cNvPr id="3" name="Espace réservé du contenu 2"/>
          <p:cNvSpPr>
            <a:spLocks noGrp="1"/>
          </p:cNvSpPr>
          <p:nvPr>
            <p:ph idx="1"/>
          </p:nvPr>
        </p:nvSpPr>
        <p:spPr>
          <a:xfrm>
            <a:off x="804672" y="2286000"/>
            <a:ext cx="10590822" cy="4389120"/>
          </a:xfrm>
        </p:spPr>
        <p:txBody>
          <a:bodyPr>
            <a:normAutofit fontScale="92500" lnSpcReduction="10000"/>
          </a:bodyPr>
          <a:lstStyle/>
          <a:p>
            <a:r>
              <a:rPr lang="fr-FR" dirty="0" smtClean="0"/>
              <a:t>PRINCIPES </a:t>
            </a:r>
            <a:r>
              <a:rPr lang="fr-FR" dirty="0"/>
              <a:t>D’UNE BAIGNADE BIOLOGIQUE</a:t>
            </a:r>
          </a:p>
          <a:p>
            <a:pPr>
              <a:buNone/>
            </a:pPr>
            <a:r>
              <a:rPr lang="fr-FR" dirty="0"/>
              <a:t>La baignade biologique fonctionne sur le principe d’une </a:t>
            </a:r>
            <a:r>
              <a:rPr lang="fr-FR" dirty="0" err="1"/>
              <a:t>auto-épuration</a:t>
            </a:r>
            <a:r>
              <a:rPr lang="fr-FR" dirty="0"/>
              <a:t> physique, bactériologique et biologique pour une limpidité naturelle. L’eau, dans un circuit fermé, coule successivement depuis les jets d’eau </a:t>
            </a:r>
            <a:r>
              <a:rPr lang="fr-FR" dirty="0" err="1"/>
              <a:t>oxygénants</a:t>
            </a:r>
            <a:r>
              <a:rPr lang="fr-FR" dirty="0"/>
              <a:t> et les buses de refoulement dans le bassin de baignade et dans les jardins aquatiques. Elle est ensuite reprise par la surface et par le fond par pompage et répartie dans le </a:t>
            </a:r>
            <a:r>
              <a:rPr lang="fr-FR" dirty="0" err="1"/>
              <a:t>biofiltre</a:t>
            </a:r>
            <a:r>
              <a:rPr lang="fr-FR" dirty="0"/>
              <a:t>.</a:t>
            </a:r>
          </a:p>
          <a:p>
            <a:pPr>
              <a:buNone/>
            </a:pPr>
            <a:r>
              <a:rPr lang="fr-FR" dirty="0"/>
              <a:t>L’espace de baignade s’échelonne sur plusieurs profondeurs successives. Il est complété par une zone d’accès à l’eau. L’eau y est fraîche et limpide, encadrée par une promenade en platelage bois.</a:t>
            </a:r>
          </a:p>
          <a:p>
            <a:pPr>
              <a:buNone/>
            </a:pPr>
            <a:r>
              <a:rPr lang="fr-FR" dirty="0"/>
              <a:t>L’eau de l’espace de baignade arrive dans le bassin de lagunage par le biais d’un système hydraulique de pompes et canalisations. Les particules organiques en suspension se minéralisent par un processus anaérobique (sans oxygène).</a:t>
            </a:r>
          </a:p>
          <a:p>
            <a:endParaRPr lang="fr-FR"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11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401358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sz="2800" b="1" dirty="0" smtClean="0"/>
              <a:t>Le fonctionnement hydraulique de la baignade (suite)</a:t>
            </a:r>
            <a:endParaRPr lang="fr-FR" sz="2800" b="1" dirty="0"/>
          </a:p>
        </p:txBody>
      </p:sp>
      <p:sp>
        <p:nvSpPr>
          <p:cNvPr id="4" name="Espace réservé du contenu 3"/>
          <p:cNvSpPr>
            <a:spLocks noGrp="1"/>
          </p:cNvSpPr>
          <p:nvPr>
            <p:ph idx="1"/>
          </p:nvPr>
        </p:nvSpPr>
        <p:spPr>
          <a:xfrm>
            <a:off x="502920" y="2450592"/>
            <a:ext cx="10771805" cy="4151376"/>
          </a:xfrm>
        </p:spPr>
        <p:txBody>
          <a:bodyPr>
            <a:normAutofit fontScale="92500" lnSpcReduction="10000"/>
          </a:bodyPr>
          <a:lstStyle/>
          <a:p>
            <a:pPr marL="0" lvl="0" indent="0" defTabSz="914400">
              <a:spcBef>
                <a:spcPts val="0"/>
              </a:spcBef>
              <a:buClrTx/>
              <a:buSzTx/>
              <a:buNone/>
            </a:pPr>
            <a:r>
              <a:rPr lang="fr-FR" dirty="0">
                <a:latin typeface="Trebuchet MS" pitchFamily="34" charset="0"/>
              </a:rPr>
              <a:t>Rempli de graviers de différentes granulométries, ce filtre minéral épure l’eau par les bactéries et le système racinaire des végétaux aquatiques (phragmites, roseaux,... ) plantés en surface. Les substances minérales sont transformées en oxygène par les plantes au cours de la photosynthèse. Les </a:t>
            </a:r>
            <a:r>
              <a:rPr lang="fr-FR" dirty="0" smtClean="0">
                <a:latin typeface="Trebuchet MS" pitchFamily="34" charset="0"/>
              </a:rPr>
              <a:t>colibacilles </a:t>
            </a:r>
            <a:r>
              <a:rPr lang="fr-FR" dirty="0">
                <a:latin typeface="Trebuchet MS" pitchFamily="34" charset="0"/>
              </a:rPr>
              <a:t>et autres bactéries nuisibles sont transformés en sels minéraux et deviennent des éléments nutritifs pour les plantes</a:t>
            </a:r>
            <a:r>
              <a:rPr lang="fr-FR" dirty="0" smtClean="0">
                <a:latin typeface="Trebuchet MS" pitchFamily="34" charset="0"/>
              </a:rPr>
              <a:t>.</a:t>
            </a:r>
          </a:p>
          <a:p>
            <a:pPr marL="0" lvl="0" indent="0" defTabSz="914400">
              <a:spcBef>
                <a:spcPts val="0"/>
              </a:spcBef>
              <a:buClrTx/>
              <a:buSzTx/>
              <a:buNone/>
            </a:pPr>
            <a:endParaRPr lang="fr-FR" dirty="0">
              <a:latin typeface="Trebuchet MS" pitchFamily="34" charset="0"/>
            </a:endParaRPr>
          </a:p>
          <a:p>
            <a:pPr marL="0" lvl="0" indent="0" defTabSz="914400">
              <a:spcBef>
                <a:spcPts val="0"/>
              </a:spcBef>
              <a:buClrTx/>
              <a:buSzTx/>
              <a:buNone/>
            </a:pPr>
            <a:endParaRPr lang="fr-FR" dirty="0">
              <a:latin typeface="Trebuchet MS" pitchFamily="34" charset="0"/>
            </a:endParaRPr>
          </a:p>
          <a:p>
            <a:pPr marL="0" lvl="0" indent="0" defTabSz="914400">
              <a:spcBef>
                <a:spcPts val="0"/>
              </a:spcBef>
              <a:buClrTx/>
              <a:buSzTx/>
              <a:buNone/>
            </a:pPr>
            <a:r>
              <a:rPr lang="fr-FR" dirty="0">
                <a:latin typeface="Trebuchet MS" pitchFamily="34" charset="0"/>
              </a:rPr>
              <a:t>Cette eau claire et régénérée est projetée dans l’espace de baignade grâce à des buses et des jets d’eau </a:t>
            </a:r>
            <a:r>
              <a:rPr lang="fr-FR" dirty="0" err="1">
                <a:latin typeface="Trebuchet MS" pitchFamily="34" charset="0"/>
              </a:rPr>
              <a:t>oxygénants</a:t>
            </a:r>
            <a:r>
              <a:rPr lang="fr-FR" dirty="0">
                <a:latin typeface="Trebuchet MS" pitchFamily="34" charset="0"/>
              </a:rPr>
              <a:t>. Ce cycle se renouvelle ainsi 24h/24h pendant la saison d’ouverture au public</a:t>
            </a:r>
            <a:r>
              <a:rPr lang="fr-FR" dirty="0" smtClean="0">
                <a:latin typeface="Trebuchet MS" pitchFamily="34" charset="0"/>
              </a:rPr>
              <a:t>.</a:t>
            </a:r>
          </a:p>
          <a:p>
            <a:pPr marL="0" lvl="0" indent="0" defTabSz="914400">
              <a:spcBef>
                <a:spcPts val="0"/>
              </a:spcBef>
              <a:buClrTx/>
              <a:buSzTx/>
              <a:buNone/>
            </a:pPr>
            <a:endParaRPr lang="fr-FR" dirty="0">
              <a:latin typeface="Trebuchet MS" pitchFamily="34" charset="0"/>
            </a:endParaRPr>
          </a:p>
          <a:p>
            <a:pPr marL="0" lvl="0" indent="0" defTabSz="914400">
              <a:spcBef>
                <a:spcPts val="0"/>
              </a:spcBef>
              <a:buClrTx/>
              <a:buSzTx/>
              <a:buNone/>
            </a:pPr>
            <a:r>
              <a:rPr lang="fr-FR" dirty="0">
                <a:latin typeface="Trebuchet MS" pitchFamily="34" charset="0"/>
              </a:rPr>
              <a:t>Aux abords du bassin de baignade, non accessible au public, le jardin aquatique est aménagé comme un étang biotope.</a:t>
            </a:r>
          </a:p>
          <a:p>
            <a:endParaRPr lang="fr-FR" dirty="0"/>
          </a:p>
        </p:txBody>
      </p:sp>
      <p:sp>
        <p:nvSpPr>
          <p:cNvPr id="5" name="Espace réservé du numéro de diapositive 4"/>
          <p:cNvSpPr>
            <a:spLocks noGrp="1"/>
          </p:cNvSpPr>
          <p:nvPr>
            <p:ph type="sldNum" sz="quarter" idx="12"/>
          </p:nvPr>
        </p:nvSpPr>
        <p:spPr/>
        <p:txBody>
          <a:bodyPr/>
          <a:lstStyle/>
          <a:p>
            <a:fld id="{5A08B20D-377B-4F6E-8ADE-8E5616AD0583}" type="slidenum">
              <a:rPr lang="fr-FR" smtClean="0"/>
              <a:pPr/>
              <a:t>12</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80057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7575" y="2872596"/>
            <a:ext cx="8144134" cy="1035775"/>
          </a:xfrm>
        </p:spPr>
        <p:txBody>
          <a:bodyPr/>
          <a:lstStyle/>
          <a:p>
            <a:pPr algn="ctr"/>
            <a:r>
              <a:rPr lang="fr-FR" dirty="0" smtClean="0"/>
              <a:t>Où en est-on sur le projet</a:t>
            </a:r>
            <a:endParaRPr lang="fr-FR" dirty="0"/>
          </a:p>
        </p:txBody>
      </p:sp>
      <p:sp>
        <p:nvSpPr>
          <p:cNvPr id="3" name="Sous-titre 2"/>
          <p:cNvSpPr>
            <a:spLocks noGrp="1"/>
          </p:cNvSpPr>
          <p:nvPr>
            <p:ph type="subTitle" idx="1"/>
          </p:nvPr>
        </p:nvSpPr>
        <p:spPr/>
        <p:txBody>
          <a:bodyPr>
            <a:normAutofit/>
          </a:bodyPr>
          <a:lstStyle/>
          <a:p>
            <a:r>
              <a:rPr lang="fr-FR" sz="3600" dirty="0" smtClean="0"/>
              <a:t>Les contrats signés</a:t>
            </a:r>
            <a:endParaRPr lang="fr-FR" sz="3600"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13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75740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maîtrise d’</a:t>
            </a:r>
            <a:r>
              <a:rPr lang="fr-FR" dirty="0" err="1" smtClean="0"/>
              <a:t>oeuvre</a:t>
            </a:r>
            <a:endParaRPr lang="fr-FR" dirty="0"/>
          </a:p>
        </p:txBody>
      </p:sp>
      <p:sp>
        <p:nvSpPr>
          <p:cNvPr id="3" name="Espace réservé du contenu 2"/>
          <p:cNvSpPr>
            <a:spLocks noGrp="1"/>
          </p:cNvSpPr>
          <p:nvPr>
            <p:ph idx="1"/>
          </p:nvPr>
        </p:nvSpPr>
        <p:spPr>
          <a:xfrm>
            <a:off x="680321" y="2066544"/>
            <a:ext cx="9613861" cy="3869645"/>
          </a:xfrm>
        </p:spPr>
        <p:txBody>
          <a:bodyPr/>
          <a:lstStyle/>
          <a:p>
            <a:endParaRPr lang="fr-FR" b="1" u="sng" dirty="0" smtClean="0"/>
          </a:p>
          <a:p>
            <a:r>
              <a:rPr lang="fr-FR" b="1" u="sng" dirty="0" smtClean="0"/>
              <a:t>Maitre d’œuvre</a:t>
            </a:r>
            <a:r>
              <a:rPr lang="fr-FR" b="1" dirty="0" smtClean="0"/>
              <a:t> </a:t>
            </a:r>
            <a:r>
              <a:rPr lang="fr-FR" dirty="0" smtClean="0"/>
              <a:t>: le cabinet Green Concept (Lyon) spécialiste de ce type d’aménagement est retenu</a:t>
            </a:r>
            <a:endParaRPr lang="fr-FR" dirty="0"/>
          </a:p>
          <a:p>
            <a:r>
              <a:rPr lang="fr-FR" b="1" u="sng" dirty="0" smtClean="0"/>
              <a:t>Visites de différents sites </a:t>
            </a:r>
          </a:p>
          <a:p>
            <a:pPr lvl="2"/>
            <a:r>
              <a:rPr lang="fr-FR" sz="2400" dirty="0" smtClean="0"/>
              <a:t>Sauges en Auvergne</a:t>
            </a:r>
          </a:p>
          <a:p>
            <a:pPr lvl="2"/>
            <a:endParaRPr lang="fr-FR" dirty="0"/>
          </a:p>
          <a:p>
            <a:pPr lvl="2"/>
            <a:endParaRPr lang="fr-FR" dirty="0" smtClean="0"/>
          </a:p>
          <a:p>
            <a:pPr lvl="2"/>
            <a:endParaRPr lang="fr-FR" sz="2400" dirty="0" smtClean="0"/>
          </a:p>
          <a:p>
            <a:pPr lvl="2"/>
            <a:r>
              <a:rPr lang="fr-FR" sz="2400" dirty="0" smtClean="0"/>
              <a:t>La Chapelle Saint-Sauveur </a:t>
            </a:r>
          </a:p>
          <a:p>
            <a:endParaRPr lang="fr-FR" dirty="0"/>
          </a:p>
          <a:p>
            <a:endParaRPr lang="fr-FR" dirty="0" smtClean="0"/>
          </a:p>
          <a:p>
            <a:endParaRPr lang="fr-FR" dirty="0"/>
          </a:p>
        </p:txBody>
      </p:sp>
      <p:pic>
        <p:nvPicPr>
          <p:cNvPr id="4" name="Image 3"/>
          <p:cNvPicPr>
            <a:picLocks noChangeAspect="1"/>
          </p:cNvPicPr>
          <p:nvPr/>
        </p:nvPicPr>
        <p:blipFill rotWithShape="1">
          <a:blip r:embed="rId2" cstate="print"/>
          <a:srcRect l="33791" t="29246" r="22038" b="23760"/>
          <a:stretch/>
        </p:blipFill>
        <p:spPr>
          <a:xfrm>
            <a:off x="9041454" y="5103197"/>
            <a:ext cx="2505456" cy="1665983"/>
          </a:xfrm>
          <a:prstGeom prst="rect">
            <a:avLst/>
          </a:prstGeom>
        </p:spPr>
      </p:pic>
      <p:pic>
        <p:nvPicPr>
          <p:cNvPr id="5" name="Image 4"/>
          <p:cNvPicPr>
            <a:picLocks noChangeAspect="1"/>
          </p:cNvPicPr>
          <p:nvPr/>
        </p:nvPicPr>
        <p:blipFill rotWithShape="1">
          <a:blip r:embed="rId3" cstate="print"/>
          <a:srcRect l="18419" t="32810" r="31981" b="7578"/>
          <a:stretch/>
        </p:blipFill>
        <p:spPr>
          <a:xfrm>
            <a:off x="5681404" y="3308448"/>
            <a:ext cx="3129539" cy="2350760"/>
          </a:xfrm>
          <a:prstGeom prst="rect">
            <a:avLst/>
          </a:prstGeom>
        </p:spPr>
      </p:pic>
      <p:sp>
        <p:nvSpPr>
          <p:cNvPr id="6" name="Espace réservé du numéro de diapositive 5"/>
          <p:cNvSpPr>
            <a:spLocks noGrp="1"/>
          </p:cNvSpPr>
          <p:nvPr>
            <p:ph type="sldNum" sz="quarter" idx="12"/>
          </p:nvPr>
        </p:nvSpPr>
        <p:spPr/>
        <p:txBody>
          <a:bodyPr/>
          <a:lstStyle/>
          <a:p>
            <a:fld id="{5A08B20D-377B-4F6E-8ADE-8E5616AD0583}" type="slidenum">
              <a:rPr lang="fr-FR" smtClean="0"/>
              <a:pPr/>
              <a:t>14</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126211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89" y="585216"/>
            <a:ext cx="10136037" cy="5254708"/>
          </a:xfrm>
          <a:prstGeom prst="rect">
            <a:avLst/>
          </a:prstGeom>
        </p:spPr>
        <p:txBody>
          <a:bodyPr wrap="square">
            <a:spAutoFit/>
          </a:bodyPr>
          <a:lstStyle/>
          <a:p>
            <a:pPr>
              <a:lnSpc>
                <a:spcPct val="107000"/>
              </a:lnSpc>
              <a:spcAft>
                <a:spcPts val="800"/>
              </a:spcAft>
            </a:pPr>
            <a:endParaRPr lang="fr-FR" sz="1100" b="1" u="sng"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Signature d’un acte d’engagement </a:t>
            </a:r>
            <a:r>
              <a:rPr lang="fr-FR"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pour  </a:t>
            </a:r>
            <a:r>
              <a:rPr lang="fr-FR"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la maitrise d’œuvre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dirty="0">
                <a:solidFill>
                  <a:prstClr val="white"/>
                </a:solidFill>
                <a:latin typeface="Calibri" panose="020F0502020204030204" pitchFamily="34" charset="0"/>
                <a:ea typeface="Calibri" panose="020F0502020204030204" pitchFamily="34" charset="0"/>
                <a:cs typeface="Times New Roman" panose="02020603050405020304" pitchFamily="18" charset="0"/>
              </a:rPr>
              <a:t>marché de maitrise d’œuvre + le dossier loi sur l’eau + missions MC1 (permis d’aménager) MC2 (dossier d’ouverture) MC3 (profil de baignade</a:t>
            </a:r>
            <a:r>
              <a:rPr lang="fr-FR"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 </a:t>
            </a:r>
            <a:r>
              <a:rPr lang="fr-FR" dirty="0">
                <a:latin typeface="Calibri" panose="020F0502020204030204" pitchFamily="34" charset="0"/>
                <a:ea typeface="Calibri" panose="020F0502020204030204" pitchFamily="34" charset="0"/>
                <a:cs typeface="Times New Roman" panose="02020603050405020304" pitchFamily="18" charset="0"/>
              </a:rPr>
              <a:t>montant de 84 </a:t>
            </a:r>
            <a:r>
              <a:rPr lang="fr-FR" dirty="0" smtClean="0">
                <a:latin typeface="Calibri" panose="020F0502020204030204" pitchFamily="34" charset="0"/>
                <a:ea typeface="Calibri" panose="020F0502020204030204" pitchFamily="34" charset="0"/>
                <a:cs typeface="Times New Roman" panose="02020603050405020304" pitchFamily="18" charset="0"/>
              </a:rPr>
              <a:t>440 €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 déjà </a:t>
            </a:r>
            <a:r>
              <a:rPr lang="fr-FR" dirty="0">
                <a:latin typeface="Calibri" panose="020F0502020204030204" pitchFamily="34" charset="0"/>
                <a:ea typeface="Calibri" panose="020F0502020204030204" pitchFamily="34" charset="0"/>
                <a:cs typeface="Times New Roman" panose="02020603050405020304" pitchFamily="18" charset="0"/>
              </a:rPr>
              <a:t>réglé : 34 </a:t>
            </a:r>
            <a:r>
              <a:rPr lang="fr-FR" dirty="0" smtClean="0">
                <a:latin typeface="Calibri" panose="020F0502020204030204" pitchFamily="34" charset="0"/>
                <a:ea typeface="Calibri" panose="020F0502020204030204" pitchFamily="34" charset="0"/>
                <a:cs typeface="Times New Roman" panose="02020603050405020304" pitchFamily="18" charset="0"/>
              </a:rPr>
              <a:t>868 €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Estimation des travaux : baignade 720 </a:t>
            </a:r>
            <a:r>
              <a:rPr lang="fr-FR" dirty="0" smtClean="0">
                <a:latin typeface="Calibri" panose="020F0502020204030204" pitchFamily="34" charset="0"/>
                <a:ea typeface="Calibri" panose="020F0502020204030204" pitchFamily="34" charset="0"/>
                <a:cs typeface="Times New Roman" panose="02020603050405020304" pitchFamily="18" charset="0"/>
              </a:rPr>
              <a:t>000 €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Bâtiment</a:t>
            </a:r>
            <a:r>
              <a:rPr lang="fr-FR" dirty="0">
                <a:latin typeface="Calibri" panose="020F0502020204030204" pitchFamily="34" charset="0"/>
                <a:ea typeface="Calibri" panose="020F0502020204030204" pitchFamily="34" charset="0"/>
                <a:cs typeface="Times New Roman" panose="02020603050405020304" pitchFamily="18" charset="0"/>
              </a:rPr>
              <a:t> : 80 </a:t>
            </a:r>
            <a:r>
              <a:rPr lang="fr-FR" dirty="0" smtClean="0">
                <a:latin typeface="Calibri" panose="020F0502020204030204" pitchFamily="34" charset="0"/>
                <a:ea typeface="Calibri" panose="020F0502020204030204" pitchFamily="34" charset="0"/>
                <a:cs typeface="Times New Roman" panose="02020603050405020304" pitchFamily="18" charset="0"/>
              </a:rPr>
              <a:t>000 €HT</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u="sng" dirty="0" smtClean="0">
                <a:latin typeface="Calibri" panose="020F0502020204030204" pitchFamily="34" charset="0"/>
                <a:ea typeface="Calibri" panose="020F0502020204030204" pitchFamily="34" charset="0"/>
                <a:cs typeface="Times New Roman" panose="02020603050405020304" pitchFamily="18" charset="0"/>
              </a:rPr>
              <a:t>Autres études parallèles</a:t>
            </a:r>
            <a:endParaRPr lang="fr-FR" u="sng" dirty="0">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le géomètre (relevé </a:t>
            </a:r>
            <a:r>
              <a:rPr lang="fr-FR" dirty="0" smtClean="0">
                <a:latin typeface="Calibri" panose="020F0502020204030204" pitchFamily="34" charset="0"/>
                <a:ea typeface="Calibri" panose="020F0502020204030204" pitchFamily="34" charset="0"/>
                <a:cs typeface="Times New Roman" panose="02020603050405020304" pitchFamily="18" charset="0"/>
              </a:rPr>
              <a:t>topographique </a:t>
            </a:r>
            <a:r>
              <a:rPr lang="fr-FR" dirty="0">
                <a:latin typeface="Calibri" panose="020F0502020204030204" pitchFamily="34" charset="0"/>
                <a:ea typeface="Calibri" panose="020F0502020204030204" pitchFamily="34" charset="0"/>
                <a:cs typeface="Times New Roman" panose="02020603050405020304" pitchFamily="18" charset="0"/>
              </a:rPr>
              <a:t>et division parcellaire : 1 </a:t>
            </a:r>
            <a:r>
              <a:rPr lang="fr-FR" dirty="0" smtClean="0">
                <a:latin typeface="Calibri" panose="020F0502020204030204" pitchFamily="34" charset="0"/>
                <a:ea typeface="Calibri" panose="020F0502020204030204" pitchFamily="34" charset="0"/>
                <a:cs typeface="Times New Roman" panose="02020603050405020304" pitchFamily="18" charset="0"/>
              </a:rPr>
              <a:t>690 €</a:t>
            </a:r>
            <a:r>
              <a:rPr lang="fr-FR" dirty="0">
                <a:latin typeface="Calibri" panose="020F0502020204030204" pitchFamily="34" charset="0"/>
                <a:ea typeface="Calibri" panose="020F0502020204030204" pitchFamily="34" charset="0"/>
                <a:cs typeface="Times New Roman" panose="02020603050405020304" pitchFamily="18" charset="0"/>
              </a:rPr>
              <a:t>) </a:t>
            </a:r>
          </a:p>
          <a:p>
            <a:pPr marL="449580" indent="449580">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Appuisol</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(sondage) : 4 </a:t>
            </a:r>
            <a:r>
              <a:rPr lang="fr-FR" dirty="0" smtClean="0">
                <a:latin typeface="Calibri" panose="020F0502020204030204" pitchFamily="34" charset="0"/>
                <a:ea typeface="Calibri" panose="020F0502020204030204" pitchFamily="34" charset="0"/>
                <a:cs typeface="Times New Roman" panose="02020603050405020304" pitchFamily="18" charset="0"/>
              </a:rPr>
              <a:t>700 €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Apave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(contrôle) : 3 </a:t>
            </a:r>
            <a:r>
              <a:rPr lang="fr-FR" dirty="0" smtClean="0">
                <a:latin typeface="Calibri" panose="020F0502020204030204" pitchFamily="34" charset="0"/>
                <a:ea typeface="Calibri" panose="020F0502020204030204" pitchFamily="34" charset="0"/>
                <a:cs typeface="Times New Roman" panose="02020603050405020304" pitchFamily="18" charset="0"/>
              </a:rPr>
              <a:t>520 €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indent="-342900">
              <a:lnSpc>
                <a:spcPct val="107000"/>
              </a:lnSpc>
              <a:spcAft>
                <a:spcPts val="800"/>
              </a:spcAft>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Demande d’avenant de 18 </a:t>
            </a:r>
            <a:r>
              <a:rPr lang="fr-FR"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963,15 €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sur la maitrise d’œuvre compte tenu de </a:t>
            </a:r>
            <a:r>
              <a:rPr lang="fr-FR" dirty="0" smtClean="0">
                <a:latin typeface="Calibri" panose="020F0502020204030204" pitchFamily="34" charset="0"/>
                <a:ea typeface="Calibri" panose="020F0502020204030204" pitchFamily="34" charset="0"/>
                <a:cs typeface="Times New Roman" panose="02020603050405020304" pitchFamily="18" charset="0"/>
              </a:rPr>
              <a:t>l’augmentation </a:t>
            </a:r>
            <a:r>
              <a:rPr lang="fr-FR" dirty="0">
                <a:latin typeface="Calibri" panose="020F0502020204030204" pitchFamily="34" charset="0"/>
                <a:ea typeface="Calibri" panose="020F0502020204030204" pitchFamily="34" charset="0"/>
                <a:cs typeface="Times New Roman" panose="02020603050405020304" pitchFamily="18" charset="0"/>
              </a:rPr>
              <a:t>de </a:t>
            </a:r>
            <a:r>
              <a:rPr lang="fr-FR" dirty="0" smtClean="0">
                <a:latin typeface="Calibri" panose="020F0502020204030204" pitchFamily="34" charset="0"/>
                <a:ea typeface="Calibri" panose="020F0502020204030204" pitchFamily="34" charset="0"/>
                <a:cs typeface="Times New Roman" panose="02020603050405020304" pitchFamily="18" charset="0"/>
              </a:rPr>
              <a:t>l’enveloppe globale </a:t>
            </a:r>
            <a:r>
              <a:rPr lang="fr-FR" dirty="0">
                <a:latin typeface="Calibri" panose="020F0502020204030204" pitchFamily="34" charset="0"/>
                <a:ea typeface="Calibri" panose="020F0502020204030204" pitchFamily="34" charset="0"/>
                <a:cs typeface="Times New Roman" panose="02020603050405020304" pitchFamily="18" charset="0"/>
              </a:rPr>
              <a:t>qui passe à </a:t>
            </a:r>
            <a:r>
              <a:rPr lang="fr-FR" dirty="0" smtClean="0">
                <a:latin typeface="Calibri" panose="020F0502020204030204" pitchFamily="34" charset="0"/>
                <a:ea typeface="Calibri" panose="020F0502020204030204" pitchFamily="34" charset="0"/>
                <a:cs typeface="Times New Roman" panose="02020603050405020304" pitchFamily="18" charset="0"/>
              </a:rPr>
              <a:t>1 174 750,08 €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baignade</a:t>
            </a:r>
            <a:r>
              <a:rPr lang="fr-FR" dirty="0">
                <a:latin typeface="Calibri" panose="020F0502020204030204" pitchFamily="34" charset="0"/>
                <a:ea typeface="Calibri" panose="020F0502020204030204" pitchFamily="34" charset="0"/>
                <a:cs typeface="Times New Roman" panose="02020603050405020304" pitchFamily="18" charset="0"/>
              </a:rPr>
              <a:t> : </a:t>
            </a:r>
            <a:r>
              <a:rPr lang="fr-FR" dirty="0" smtClean="0">
                <a:latin typeface="Calibri" panose="020F0502020204030204" pitchFamily="34" charset="0"/>
                <a:ea typeface="Calibri" panose="020F0502020204030204" pitchFamily="34" charset="0"/>
                <a:cs typeface="Times New Roman" panose="02020603050405020304" pitchFamily="18" charset="0"/>
              </a:rPr>
              <a:t>986 035 €HT</a:t>
            </a:r>
            <a:endParaRPr lang="fr-FR"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bâtiment</a:t>
            </a:r>
            <a:r>
              <a:rPr lang="fr-FR" dirty="0">
                <a:latin typeface="Calibri" panose="020F0502020204030204" pitchFamily="34" charset="0"/>
                <a:ea typeface="Calibri" panose="020F0502020204030204" pitchFamily="34" charset="0"/>
                <a:cs typeface="Times New Roman" panose="02020603050405020304" pitchFamily="18" charset="0"/>
              </a:rPr>
              <a:t> : 188 </a:t>
            </a:r>
            <a:r>
              <a:rPr lang="fr-FR" dirty="0" smtClean="0">
                <a:latin typeface="Calibri" panose="020F0502020204030204" pitchFamily="34" charset="0"/>
                <a:ea typeface="Calibri" panose="020F0502020204030204" pitchFamily="34" charset="0"/>
                <a:cs typeface="Times New Roman" panose="02020603050405020304" pitchFamily="18" charset="0"/>
              </a:rPr>
              <a:t>715 €HT</a:t>
            </a:r>
            <a:r>
              <a:rPr lang="fr-FR" b="1"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5A08B20D-377B-4F6E-8ADE-8E5616AD0583}" type="slidenum">
              <a:rPr lang="fr-FR" smtClean="0"/>
              <a:pPr/>
              <a:t>15</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41687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0322" y="2855343"/>
            <a:ext cx="8144134" cy="1087534"/>
          </a:xfrm>
        </p:spPr>
        <p:txBody>
          <a:bodyPr/>
          <a:lstStyle/>
          <a:p>
            <a:r>
              <a:rPr lang="fr-FR" b="1" dirty="0" smtClean="0"/>
              <a:t>Coût de l’opération</a:t>
            </a:r>
            <a:endParaRPr lang="fr-FR" b="1" dirty="0"/>
          </a:p>
        </p:txBody>
      </p:sp>
      <p:sp>
        <p:nvSpPr>
          <p:cNvPr id="6" name="Sous-titre 5"/>
          <p:cNvSpPr>
            <a:spLocks noGrp="1"/>
          </p:cNvSpPr>
          <p:nvPr>
            <p:ph type="subTitle" idx="1"/>
          </p:nvPr>
        </p:nvSpPr>
        <p:spPr/>
        <p:txBody>
          <a:bodyPr>
            <a:normAutofit/>
          </a:bodyPr>
          <a:lstStyle/>
          <a:p>
            <a:pPr algn="r"/>
            <a:r>
              <a:rPr lang="fr-FR" sz="4000" b="1" dirty="0" smtClean="0"/>
              <a:t>Coût d’investissement</a:t>
            </a:r>
            <a:endParaRPr lang="fr-FR" sz="4000" b="1"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16</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12698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nvPr>
        </p:nvGraphicFramePr>
        <p:xfrm>
          <a:off x="603463" y="1410970"/>
          <a:ext cx="10635086" cy="4514342"/>
        </p:xfrm>
        <a:graphic>
          <a:graphicData uri="http://schemas.openxmlformats.org/presentationml/2006/ole">
            <p:oleObj spid="_x0000_s2058" name="Feuille de calcul" r:id="rId3" imgW="8639232" imgH="3667248" progId="Excel.Sheet.12">
              <p:embed/>
            </p:oleObj>
          </a:graphicData>
        </a:graphic>
      </p:graphicFrame>
      <p:sp>
        <p:nvSpPr>
          <p:cNvPr id="3" name="Espace réservé du numéro de diapositive 2"/>
          <p:cNvSpPr>
            <a:spLocks noGrp="1"/>
          </p:cNvSpPr>
          <p:nvPr>
            <p:ph type="sldNum" sz="quarter" idx="12"/>
          </p:nvPr>
        </p:nvSpPr>
        <p:spPr/>
        <p:txBody>
          <a:bodyPr/>
          <a:lstStyle/>
          <a:p>
            <a:fld id="{5A08B20D-377B-4F6E-8ADE-8E5616AD0583}" type="slidenum">
              <a:rPr lang="fr-FR" smtClean="0"/>
              <a:pPr/>
              <a:t>17</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153014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71696" y="2846717"/>
            <a:ext cx="8144134" cy="1053028"/>
          </a:xfrm>
        </p:spPr>
        <p:txBody>
          <a:bodyPr/>
          <a:lstStyle/>
          <a:p>
            <a:r>
              <a:rPr lang="fr-FR" b="1" dirty="0" smtClean="0"/>
              <a:t>Coût de l’opération</a:t>
            </a:r>
            <a:endParaRPr lang="fr-FR" b="1" dirty="0"/>
          </a:p>
        </p:txBody>
      </p:sp>
      <p:sp>
        <p:nvSpPr>
          <p:cNvPr id="6" name="Sous-titre 5"/>
          <p:cNvSpPr>
            <a:spLocks noGrp="1"/>
          </p:cNvSpPr>
          <p:nvPr>
            <p:ph type="subTitle" idx="1"/>
          </p:nvPr>
        </p:nvSpPr>
        <p:spPr/>
        <p:txBody>
          <a:bodyPr>
            <a:normAutofit/>
          </a:bodyPr>
          <a:lstStyle/>
          <a:p>
            <a:pPr algn="r"/>
            <a:r>
              <a:rPr lang="fr-FR" sz="4000" b="1" dirty="0" smtClean="0"/>
              <a:t>Coût de fonctionnement</a:t>
            </a:r>
            <a:endParaRPr lang="fr-FR" sz="4000" b="1"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18</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68185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p:cNvGraphicFramePr>
            <a:graphicFrameLocks noChangeAspect="1"/>
          </p:cNvGraphicFramePr>
          <p:nvPr>
            <p:extLst/>
          </p:nvPr>
        </p:nvGraphicFramePr>
        <p:xfrm>
          <a:off x="1225296" y="695623"/>
          <a:ext cx="8193023" cy="5402446"/>
        </p:xfrm>
        <a:graphic>
          <a:graphicData uri="http://schemas.openxmlformats.org/presentationml/2006/ole">
            <p:oleObj spid="_x0000_s3082" name="Feuille de calcul" r:id="rId3" imgW="5676830" imgH="3743272" progId="Excel.Sheet.12">
              <p:embed/>
            </p:oleObj>
          </a:graphicData>
        </a:graphic>
      </p:graphicFrame>
      <p:sp>
        <p:nvSpPr>
          <p:cNvPr id="3" name="Espace réservé du numéro de diapositive 2"/>
          <p:cNvSpPr>
            <a:spLocks noGrp="1"/>
          </p:cNvSpPr>
          <p:nvPr>
            <p:ph type="sldNum" sz="quarter" idx="12"/>
          </p:nvPr>
        </p:nvSpPr>
        <p:spPr/>
        <p:txBody>
          <a:bodyPr/>
          <a:lstStyle/>
          <a:p>
            <a:fld id="{5A08B20D-377B-4F6E-8ADE-8E5616AD0583}" type="slidenum">
              <a:rPr lang="fr-FR" smtClean="0"/>
              <a:pPr/>
              <a:t>19</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43345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5400" dirty="0">
                <a:solidFill>
                  <a:srgbClr val="EBEBEB"/>
                </a:solidFill>
                <a:latin typeface="Century Gothic" panose="020B0502020202020204"/>
              </a:rPr>
              <a:t>Baignade biologique </a:t>
            </a:r>
            <a:r>
              <a:rPr lang="fr-FR" sz="5400" dirty="0" err="1">
                <a:solidFill>
                  <a:srgbClr val="EBEBEB"/>
                </a:solidFill>
                <a:latin typeface="Century Gothic" panose="020B0502020202020204"/>
              </a:rPr>
              <a:t>Herculat</a:t>
            </a:r>
            <a:r>
              <a:rPr lang="fr-FR" sz="5400" dirty="0">
                <a:solidFill>
                  <a:srgbClr val="EBEBEB"/>
                </a:solidFill>
                <a:latin typeface="Century Gothic" panose="020B0502020202020204"/>
              </a:rPr>
              <a:t> </a:t>
            </a:r>
            <a:endParaRPr lang="fr-FR" dirty="0"/>
          </a:p>
        </p:txBody>
      </p:sp>
      <p:sp>
        <p:nvSpPr>
          <p:cNvPr id="5" name="Espace réservé du texte 4"/>
          <p:cNvSpPr>
            <a:spLocks noGrp="1"/>
          </p:cNvSpPr>
          <p:nvPr>
            <p:ph type="body" idx="1"/>
          </p:nvPr>
        </p:nvSpPr>
        <p:spPr/>
        <p:txBody>
          <a:bodyPr/>
          <a:lstStyle/>
          <a:p>
            <a:pPr lvl="0" algn="ctr" defTabSz="457200">
              <a:lnSpc>
                <a:spcPct val="100000"/>
              </a:lnSpc>
              <a:buClr>
                <a:srgbClr val="B31166"/>
              </a:buClr>
              <a:buSzPct val="80000"/>
            </a:pPr>
            <a:r>
              <a:rPr lang="fr-FR" sz="4000" b="1" cap="all" dirty="0">
                <a:solidFill>
                  <a:schemeClr val="accent1"/>
                </a:solidFill>
                <a:latin typeface="Century Gothic" panose="020B0502020202020204"/>
              </a:rPr>
              <a:t>Présentation du Projet </a:t>
            </a:r>
          </a:p>
          <a:p>
            <a:endParaRPr lang="fr-FR" dirty="0"/>
          </a:p>
        </p:txBody>
      </p:sp>
      <p:sp>
        <p:nvSpPr>
          <p:cNvPr id="6" name="Espace réservé du numéro de diapositive 5"/>
          <p:cNvSpPr>
            <a:spLocks noGrp="1"/>
          </p:cNvSpPr>
          <p:nvPr>
            <p:ph type="sldNum" sz="quarter" idx="12"/>
          </p:nvPr>
        </p:nvSpPr>
        <p:spPr/>
        <p:txBody>
          <a:bodyPr/>
          <a:lstStyle/>
          <a:p>
            <a:fld id="{5A08B20D-377B-4F6E-8ADE-8E5616AD0583}" type="slidenum">
              <a:rPr lang="fr-FR" smtClean="0"/>
              <a:pPr/>
              <a:t>2</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3616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1837944" y="1819657"/>
          <a:ext cx="5781262" cy="3858764"/>
        </p:xfrm>
        <a:graphic>
          <a:graphicData uri="http://schemas.openxmlformats.org/drawingml/2006/table">
            <a:tbl>
              <a:tblPr/>
              <a:tblGrid>
                <a:gridCol w="2308979">
                  <a:extLst>
                    <a:ext uri="{9D8B030D-6E8A-4147-A177-3AD203B41FA5}">
                      <a16:colId xmlns="" xmlns:a16="http://schemas.microsoft.com/office/drawing/2014/main" val="2221007149"/>
                    </a:ext>
                  </a:extLst>
                </a:gridCol>
                <a:gridCol w="3472283">
                  <a:extLst>
                    <a:ext uri="{9D8B030D-6E8A-4147-A177-3AD203B41FA5}">
                      <a16:colId xmlns="" xmlns:a16="http://schemas.microsoft.com/office/drawing/2014/main" val="171389199"/>
                    </a:ext>
                  </a:extLst>
                </a:gridCol>
              </a:tblGrid>
              <a:tr h="551252">
                <a:tc>
                  <a:txBody>
                    <a:bodyPr/>
                    <a:lstStyle/>
                    <a:p>
                      <a:pPr algn="ctr" fontAlgn="b"/>
                      <a:r>
                        <a:rPr lang="fr-FR" sz="1600" b="1" i="0" u="none" strike="noStrike" dirty="0">
                          <a:solidFill>
                            <a:schemeClr val="tx1"/>
                          </a:solidFill>
                          <a:effectLst/>
                          <a:latin typeface="Calibri" panose="020F0502020204030204" pitchFamily="34" charset="0"/>
                        </a:rPr>
                        <a:t>Recettes possibles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4100260"/>
                  </a:ext>
                </a:extLst>
              </a:tr>
              <a:tr h="551252">
                <a:tc>
                  <a:txBody>
                    <a:bodyPr/>
                    <a:lstStyle/>
                    <a:p>
                      <a:pPr algn="l" fontAlgn="b"/>
                      <a:r>
                        <a:rPr lang="fr-FR" sz="1600" b="1" i="0" u="none" strike="noStrike" dirty="0">
                          <a:solidFill>
                            <a:schemeClr val="tx1"/>
                          </a:solidFill>
                          <a:effectLst/>
                          <a:latin typeface="Calibri" panose="020F0502020204030204" pitchFamily="34" charset="0"/>
                        </a:rPr>
                        <a:t>11 925 entrées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chemeClr val="tx1"/>
                          </a:solidFill>
                          <a:effectLst/>
                          <a:latin typeface="Calibri" panose="020F0502020204030204" pitchFamily="34" charset="0"/>
                        </a:rPr>
                        <a:t>11 </a:t>
                      </a:r>
                      <a:r>
                        <a:rPr lang="fr-FR" sz="1600" b="1" i="0" u="none" strike="noStrike" dirty="0" smtClean="0">
                          <a:solidFill>
                            <a:schemeClr val="tx1"/>
                          </a:solidFill>
                          <a:effectLst/>
                          <a:latin typeface="Calibri" panose="020F0502020204030204" pitchFamily="34" charset="0"/>
                        </a:rPr>
                        <a:t>925 x 70 % </a:t>
                      </a:r>
                      <a:r>
                        <a:rPr lang="fr-FR" sz="1600" b="1" i="0" u="none" strike="noStrike" dirty="0">
                          <a:solidFill>
                            <a:schemeClr val="tx1"/>
                          </a:solidFill>
                          <a:effectLst/>
                          <a:latin typeface="Calibri" panose="020F0502020204030204" pitchFamily="34" charset="0"/>
                        </a:rPr>
                        <a:t>à </a:t>
                      </a:r>
                      <a:r>
                        <a:rPr lang="fr-FR" sz="1600" b="1" i="0" u="none" strike="noStrike" dirty="0" smtClean="0">
                          <a:solidFill>
                            <a:schemeClr val="tx1"/>
                          </a:solidFill>
                          <a:effectLst/>
                          <a:latin typeface="Calibri" panose="020F0502020204030204" pitchFamily="34" charset="0"/>
                        </a:rPr>
                        <a:t>4 € </a:t>
                      </a:r>
                      <a:r>
                        <a:rPr lang="fr-FR" sz="1600" b="1" i="0" u="none" strike="noStrike" dirty="0">
                          <a:solidFill>
                            <a:schemeClr val="tx1"/>
                          </a:solidFill>
                          <a:effectLst/>
                          <a:latin typeface="Calibri" panose="020F0502020204030204" pitchFamily="34" charset="0"/>
                        </a:rPr>
                        <a:t>= 33 </a:t>
                      </a:r>
                      <a:r>
                        <a:rPr lang="fr-FR" sz="1600" b="1" i="0" u="none" strike="noStrike" dirty="0" smtClean="0">
                          <a:solidFill>
                            <a:schemeClr val="tx1"/>
                          </a:solidFill>
                          <a:effectLst/>
                          <a:latin typeface="Calibri" panose="020F0502020204030204" pitchFamily="34" charset="0"/>
                        </a:rPr>
                        <a:t>390 €</a:t>
                      </a:r>
                      <a:endParaRPr lang="fr-FR" sz="16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9246712"/>
                  </a:ext>
                </a:extLst>
              </a:tr>
              <a:tr h="551252">
                <a:tc>
                  <a:txBody>
                    <a:bodyPr/>
                    <a:lstStyle/>
                    <a:p>
                      <a:pPr algn="l" fontAlgn="b"/>
                      <a:r>
                        <a:rPr lang="fr-FR"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chemeClr val="tx1"/>
                          </a:solidFill>
                          <a:effectLst/>
                          <a:latin typeface="Calibri" panose="020F0502020204030204" pitchFamily="34" charset="0"/>
                        </a:rPr>
                        <a:t>11 </a:t>
                      </a:r>
                      <a:r>
                        <a:rPr lang="fr-FR" sz="1600" b="1" i="0" u="none" strike="noStrike" dirty="0" smtClean="0">
                          <a:solidFill>
                            <a:schemeClr val="tx1"/>
                          </a:solidFill>
                          <a:effectLst/>
                          <a:latin typeface="Calibri" panose="020F0502020204030204" pitchFamily="34" charset="0"/>
                        </a:rPr>
                        <a:t>925 x 20 % </a:t>
                      </a:r>
                      <a:r>
                        <a:rPr lang="fr-FR" sz="1600" b="1" i="0" u="none" strike="noStrike" dirty="0">
                          <a:solidFill>
                            <a:schemeClr val="tx1"/>
                          </a:solidFill>
                          <a:effectLst/>
                          <a:latin typeface="Calibri" panose="020F0502020204030204" pitchFamily="34" charset="0"/>
                        </a:rPr>
                        <a:t>à </a:t>
                      </a:r>
                      <a:r>
                        <a:rPr lang="fr-FR" sz="1600" b="1" i="0" u="none" strike="noStrike" dirty="0" smtClean="0">
                          <a:solidFill>
                            <a:schemeClr val="tx1"/>
                          </a:solidFill>
                          <a:effectLst/>
                          <a:latin typeface="Calibri" panose="020F0502020204030204" pitchFamily="34" charset="0"/>
                        </a:rPr>
                        <a:t>2 € = </a:t>
                      </a:r>
                      <a:r>
                        <a:rPr lang="fr-FR" sz="1600" b="1" i="0" u="none" strike="noStrike" dirty="0">
                          <a:solidFill>
                            <a:schemeClr val="tx1"/>
                          </a:solidFill>
                          <a:effectLst/>
                          <a:latin typeface="Calibri" panose="020F0502020204030204" pitchFamily="34" charset="0"/>
                        </a:rPr>
                        <a:t>4 </a:t>
                      </a:r>
                      <a:r>
                        <a:rPr lang="fr-FR" sz="1600" b="1" i="0" u="none" strike="noStrike" dirty="0" smtClean="0">
                          <a:solidFill>
                            <a:schemeClr val="tx1"/>
                          </a:solidFill>
                          <a:effectLst/>
                          <a:latin typeface="Calibri" panose="020F0502020204030204" pitchFamily="34" charset="0"/>
                        </a:rPr>
                        <a:t>770 €</a:t>
                      </a:r>
                      <a:endParaRPr lang="fr-FR" sz="16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3366660"/>
                  </a:ext>
                </a:extLst>
              </a:tr>
              <a:tr h="551252">
                <a:tc>
                  <a:txBody>
                    <a:bodyPr/>
                    <a:lstStyle/>
                    <a:p>
                      <a:pPr algn="l" fontAlgn="b"/>
                      <a:r>
                        <a:rPr lang="fr-FR"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chemeClr val="tx1"/>
                          </a:solidFill>
                          <a:effectLst/>
                          <a:latin typeface="Calibri" panose="020F0502020204030204" pitchFamily="34" charset="0"/>
                        </a:rPr>
                        <a:t>11 925 x </a:t>
                      </a:r>
                      <a:r>
                        <a:rPr lang="fr-FR" sz="1600" b="1" i="0" u="none" strike="noStrike" dirty="0" smtClean="0">
                          <a:solidFill>
                            <a:schemeClr val="tx1"/>
                          </a:solidFill>
                          <a:effectLst/>
                          <a:latin typeface="Calibri" panose="020F0502020204030204" pitchFamily="34" charset="0"/>
                        </a:rPr>
                        <a:t>10 % à 0 € = 0 €</a:t>
                      </a:r>
                      <a:endParaRPr lang="fr-FR" sz="16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44575624"/>
                  </a:ext>
                </a:extLst>
              </a:tr>
              <a:tr h="551252">
                <a:tc>
                  <a:txBody>
                    <a:bodyPr/>
                    <a:lstStyle/>
                    <a:p>
                      <a:pPr algn="r" fontAlgn="b"/>
                      <a:r>
                        <a:rPr lang="fr-FR" sz="1600" b="1" i="0" u="none" strike="noStrike" dirty="0" smtClean="0">
                          <a:solidFill>
                            <a:schemeClr val="tx1"/>
                          </a:solidFill>
                          <a:effectLst/>
                          <a:latin typeface="Calibri" panose="020F0502020204030204" pitchFamily="34" charset="0"/>
                        </a:rPr>
                        <a:t>Total : </a:t>
                      </a:r>
                      <a:endParaRPr lang="fr-FR" sz="16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chemeClr val="tx1"/>
                          </a:solidFill>
                          <a:effectLst/>
                          <a:latin typeface="Calibri" panose="020F0502020204030204" pitchFamily="34" charset="0"/>
                        </a:rPr>
                        <a:t>38 160 €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0442160"/>
                  </a:ext>
                </a:extLst>
              </a:tr>
              <a:tr h="551252">
                <a:tc>
                  <a:txBody>
                    <a:bodyPr/>
                    <a:lstStyle/>
                    <a:p>
                      <a:pPr algn="l" fontAlgn="b"/>
                      <a:r>
                        <a:rPr lang="fr-FR" sz="1600" b="1" i="0" u="none" strike="noStrike">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7589929"/>
                  </a:ext>
                </a:extLst>
              </a:tr>
              <a:tr h="551252">
                <a:tc>
                  <a:txBody>
                    <a:bodyPr/>
                    <a:lstStyle/>
                    <a:p>
                      <a:pPr algn="l" fontAlgn="b"/>
                      <a:r>
                        <a:rPr lang="fr-FR" sz="1600" b="1" i="0" u="none" strike="noStrike" dirty="0">
                          <a:solidFill>
                            <a:schemeClr val="tx1"/>
                          </a:solidFill>
                          <a:effectLst/>
                          <a:latin typeface="Calibri" panose="020F0502020204030204" pitchFamily="34" charset="0"/>
                        </a:rPr>
                        <a:t>Reste à charge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chemeClr val="tx1"/>
                          </a:solidFill>
                          <a:effectLst/>
                          <a:latin typeface="Calibri" panose="020F0502020204030204" pitchFamily="34" charset="0"/>
                        </a:rPr>
                        <a:t>66 </a:t>
                      </a:r>
                      <a:r>
                        <a:rPr lang="fr-FR" sz="1600" b="1" i="0" u="none" strike="noStrike" dirty="0" smtClean="0">
                          <a:solidFill>
                            <a:schemeClr val="tx1"/>
                          </a:solidFill>
                          <a:effectLst/>
                          <a:latin typeface="Calibri" panose="020F0502020204030204" pitchFamily="34" charset="0"/>
                        </a:rPr>
                        <a:t>365 € </a:t>
                      </a:r>
                      <a:r>
                        <a:rPr lang="fr-FR" sz="1600" b="1" i="0" u="none" strike="noStrike" dirty="0">
                          <a:solidFill>
                            <a:schemeClr val="tx1"/>
                          </a:solidFill>
                          <a:effectLst/>
                          <a:latin typeface="Calibri" panose="020F0502020204030204" pitchFamily="34" charset="0"/>
                        </a:rPr>
                        <a:t>- 38 </a:t>
                      </a:r>
                      <a:r>
                        <a:rPr lang="fr-FR" sz="1600" b="1" i="0" u="none" strike="noStrike" dirty="0" smtClean="0">
                          <a:solidFill>
                            <a:schemeClr val="tx1"/>
                          </a:solidFill>
                          <a:effectLst/>
                          <a:latin typeface="Calibri" panose="020F0502020204030204" pitchFamily="34" charset="0"/>
                        </a:rPr>
                        <a:t>160 € </a:t>
                      </a:r>
                      <a:r>
                        <a:rPr lang="fr-FR" sz="1600" b="1" i="0" u="none" strike="noStrike" dirty="0">
                          <a:solidFill>
                            <a:schemeClr val="tx1"/>
                          </a:solidFill>
                          <a:effectLst/>
                          <a:latin typeface="Calibri" panose="020F0502020204030204" pitchFamily="34" charset="0"/>
                        </a:rPr>
                        <a:t>= 28 </a:t>
                      </a:r>
                      <a:r>
                        <a:rPr lang="fr-FR" sz="1600" b="1" i="0" u="none" strike="noStrike" dirty="0" smtClean="0">
                          <a:solidFill>
                            <a:schemeClr val="tx1"/>
                          </a:solidFill>
                          <a:effectLst/>
                          <a:latin typeface="Calibri" panose="020F0502020204030204" pitchFamily="34" charset="0"/>
                        </a:rPr>
                        <a:t>205 €</a:t>
                      </a:r>
                      <a:endParaRPr lang="fr-FR" sz="16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2381023"/>
                  </a:ext>
                </a:extLst>
              </a:tr>
            </a:tbl>
          </a:graphicData>
        </a:graphic>
      </p:graphicFrame>
      <p:sp>
        <p:nvSpPr>
          <p:cNvPr id="3" name="Espace réservé du numéro de diapositive 2"/>
          <p:cNvSpPr>
            <a:spLocks noGrp="1"/>
          </p:cNvSpPr>
          <p:nvPr>
            <p:ph type="sldNum" sz="quarter" idx="12"/>
          </p:nvPr>
        </p:nvSpPr>
        <p:spPr/>
        <p:txBody>
          <a:bodyPr/>
          <a:lstStyle/>
          <a:p>
            <a:fld id="{5A08B20D-377B-4F6E-8ADE-8E5616AD0583}" type="slidenum">
              <a:rPr lang="fr-FR" smtClean="0"/>
              <a:pPr/>
              <a:t>20</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64850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4400" dirty="0" smtClean="0"/>
              <a:t>Le montage juridique</a:t>
            </a:r>
            <a:endParaRPr lang="fr-FR" sz="4400" dirty="0"/>
          </a:p>
        </p:txBody>
      </p:sp>
      <p:sp>
        <p:nvSpPr>
          <p:cNvPr id="4" name="Espace réservé du texte 3"/>
          <p:cNvSpPr>
            <a:spLocks noGrp="1"/>
          </p:cNvSpPr>
          <p:nvPr>
            <p:ph type="body" idx="1"/>
          </p:nvPr>
        </p:nvSpPr>
        <p:spPr/>
        <p:txBody>
          <a:bodyPr>
            <a:normAutofit/>
          </a:bodyPr>
          <a:lstStyle/>
          <a:p>
            <a:pPr algn="ctr"/>
            <a:r>
              <a:rPr lang="fr-FR" sz="4000" dirty="0" smtClean="0"/>
              <a:t>Le lien avec la commune de </a:t>
            </a:r>
            <a:r>
              <a:rPr lang="fr-FR" sz="4000" dirty="0" err="1" smtClean="0"/>
              <a:t>Treignat</a:t>
            </a:r>
            <a:endParaRPr lang="fr-FR" sz="4000" dirty="0"/>
          </a:p>
        </p:txBody>
      </p:sp>
      <p:sp>
        <p:nvSpPr>
          <p:cNvPr id="5" name="Espace réservé du numéro de diapositive 4"/>
          <p:cNvSpPr>
            <a:spLocks noGrp="1"/>
          </p:cNvSpPr>
          <p:nvPr>
            <p:ph type="sldNum" sz="quarter" idx="12"/>
          </p:nvPr>
        </p:nvSpPr>
        <p:spPr/>
        <p:txBody>
          <a:bodyPr/>
          <a:lstStyle/>
          <a:p>
            <a:fld id="{5A08B20D-377B-4F6E-8ADE-8E5616AD0583}" type="slidenum">
              <a:rPr lang="fr-FR" smtClean="0"/>
              <a:pPr/>
              <a:t>21</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17574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Quel type de lien juridique ? </a:t>
            </a:r>
            <a:endParaRPr lang="fr-FR" dirty="0"/>
          </a:p>
        </p:txBody>
      </p:sp>
      <p:sp>
        <p:nvSpPr>
          <p:cNvPr id="5" name="Espace réservé du contenu 4"/>
          <p:cNvSpPr>
            <a:spLocks noGrp="1"/>
          </p:cNvSpPr>
          <p:nvPr>
            <p:ph idx="1"/>
          </p:nvPr>
        </p:nvSpPr>
        <p:spPr/>
        <p:txBody>
          <a:bodyPr>
            <a:normAutofit lnSpcReduction="10000"/>
          </a:bodyPr>
          <a:lstStyle/>
          <a:p>
            <a:r>
              <a:rPr lang="fr-FR" dirty="0" smtClean="0"/>
              <a:t> Les textes ne nous permettent pas de signer un bail emphytéotique</a:t>
            </a:r>
          </a:p>
          <a:p>
            <a:pPr lvl="0">
              <a:buFont typeface="Calibri" panose="020F0502020204030204" pitchFamily="34" charset="0"/>
              <a:buChar char="-"/>
            </a:pPr>
            <a:r>
              <a:rPr lang="fr-FR" dirty="0" smtClean="0">
                <a:latin typeface="Calibri" panose="020F0502020204030204" pitchFamily="34" charset="0"/>
                <a:ea typeface="Times New Roman" panose="02020603050405020304" pitchFamily="18" charset="0"/>
              </a:rPr>
              <a:t>« </a:t>
            </a:r>
            <a:r>
              <a:rPr lang="fr-FR" dirty="0" smtClean="0">
                <a:latin typeface="Century Gothic" panose="020B0502020202020204" pitchFamily="34" charset="0"/>
                <a:ea typeface="Times New Roman" panose="02020603050405020304" pitchFamily="18" charset="0"/>
              </a:rPr>
              <a:t>un </a:t>
            </a:r>
            <a:r>
              <a:rPr lang="fr-FR" dirty="0">
                <a:latin typeface="Century Gothic" panose="020B0502020202020204" pitchFamily="34" charset="0"/>
                <a:ea typeface="Times New Roman" panose="02020603050405020304" pitchFamily="18" charset="0"/>
              </a:rPr>
              <a:t>tel bail n’est pas envisageable car celui-ci, aux termes des dispositions de l’article L.1311-2 du CGCT, ne peut avoir pour finalité que l’exécution d’une mission de service public relevant de la compétence de la collectivité territoriale </a:t>
            </a:r>
            <a:r>
              <a:rPr lang="fr-FR" dirty="0" smtClean="0">
                <a:latin typeface="Century Gothic" panose="020B0502020202020204" pitchFamily="34" charset="0"/>
                <a:ea typeface="Times New Roman" panose="02020603050405020304" pitchFamily="18" charset="0"/>
              </a:rPr>
              <a:t>bailleresse »</a:t>
            </a:r>
          </a:p>
          <a:p>
            <a:pPr lvl="0">
              <a:buFont typeface="Calibri" panose="020F0502020204030204" pitchFamily="34" charset="0"/>
              <a:buChar char="-"/>
            </a:pPr>
            <a:endParaRPr lang="fr-FR" dirty="0">
              <a:latin typeface="Century Gothic" panose="020B0502020202020204" pitchFamily="34" charset="0"/>
              <a:ea typeface="Calibri" panose="020F0502020204030204" pitchFamily="34" charset="0"/>
            </a:endParaRPr>
          </a:p>
          <a:p>
            <a:pPr lvl="0">
              <a:buFont typeface="Wingdings" panose="05000000000000000000" pitchFamily="2" charset="2"/>
              <a:buChar char="Ø"/>
            </a:pPr>
            <a:r>
              <a:rPr lang="fr-FR" dirty="0" smtClean="0">
                <a:latin typeface="Century Gothic" panose="020B0502020202020204" pitchFamily="34" charset="0"/>
                <a:ea typeface="Calibri" panose="020F0502020204030204" pitchFamily="34" charset="0"/>
              </a:rPr>
              <a:t> Mise d’une convention avec la commune en cours de rédaction </a:t>
            </a:r>
            <a:endParaRPr lang="fr-FR" dirty="0">
              <a:latin typeface="Century Gothic" panose="020B0502020202020204" pitchFamily="34" charset="0"/>
              <a:ea typeface="Calibri" panose="020F0502020204030204" pitchFamily="34" charset="0"/>
            </a:endParaRPr>
          </a:p>
          <a:p>
            <a:pPr marL="0" indent="0">
              <a:buNone/>
            </a:pPr>
            <a:endParaRPr lang="fr-FR" dirty="0">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fld id="{5A08B20D-377B-4F6E-8ADE-8E5616AD0583}" type="slidenum">
              <a:rPr lang="fr-FR" smtClean="0"/>
              <a:pPr/>
              <a:t>22</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26270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srcRect l="23505" t="30525" r="5581" b="20926"/>
          <a:stretch/>
        </p:blipFill>
        <p:spPr>
          <a:xfrm>
            <a:off x="530352" y="1504758"/>
            <a:ext cx="11228832" cy="4804601"/>
          </a:xfrm>
          <a:prstGeom prst="rect">
            <a:avLst/>
          </a:prstGeom>
        </p:spPr>
      </p:pic>
      <p:sp>
        <p:nvSpPr>
          <p:cNvPr id="3" name="Espace réservé du numéro de diapositive 2"/>
          <p:cNvSpPr>
            <a:spLocks noGrp="1"/>
          </p:cNvSpPr>
          <p:nvPr>
            <p:ph type="sldNum" sz="quarter" idx="12"/>
          </p:nvPr>
        </p:nvSpPr>
        <p:spPr/>
        <p:txBody>
          <a:bodyPr/>
          <a:lstStyle/>
          <a:p>
            <a:fld id="{5A08B20D-377B-4F6E-8ADE-8E5616AD0583}" type="slidenum">
              <a:rPr lang="fr-FR" smtClean="0"/>
              <a:pPr/>
              <a:t>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117041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Une baignade biologique : pourquoi ?</a:t>
            </a:r>
            <a:endParaRPr lang="fr-FR" dirty="0"/>
          </a:p>
        </p:txBody>
      </p:sp>
      <p:sp>
        <p:nvSpPr>
          <p:cNvPr id="3" name="Espace réservé du contenu 2"/>
          <p:cNvSpPr>
            <a:spLocks noGrp="1"/>
          </p:cNvSpPr>
          <p:nvPr>
            <p:ph idx="1"/>
          </p:nvPr>
        </p:nvSpPr>
        <p:spPr>
          <a:xfrm>
            <a:off x="680321" y="2336873"/>
            <a:ext cx="10775558" cy="3599316"/>
          </a:xfrm>
        </p:spPr>
        <p:txBody>
          <a:bodyPr>
            <a:normAutofit/>
          </a:bodyPr>
          <a:lstStyle/>
          <a:p>
            <a:r>
              <a:rPr lang="fr-FR" dirty="0"/>
              <a:t>Problématique : le plan d’eau d’</a:t>
            </a:r>
            <a:r>
              <a:rPr lang="fr-FR" dirty="0" err="1"/>
              <a:t>Herculat</a:t>
            </a:r>
            <a:r>
              <a:rPr lang="fr-FR" dirty="0"/>
              <a:t> de 18 hectares appartient à  la commune de TREIGNAT. Depuis plusieurs </a:t>
            </a:r>
            <a:r>
              <a:rPr lang="fr-FR" dirty="0" smtClean="0"/>
              <a:t>années, </a:t>
            </a:r>
            <a:r>
              <a:rPr lang="fr-FR" dirty="0"/>
              <a:t>la baignade est interdite au public en saison estivale en raison de la présence de cyanobactéries .</a:t>
            </a:r>
          </a:p>
          <a:p>
            <a:r>
              <a:rPr lang="fr-FR" dirty="0"/>
              <a:t>En </a:t>
            </a:r>
            <a:r>
              <a:rPr lang="fr-FR" dirty="0" smtClean="0"/>
              <a:t>2014, </a:t>
            </a:r>
            <a:r>
              <a:rPr lang="fr-FR" dirty="0"/>
              <a:t>une étude touristique a été confiée au cabinet MLV qui a conclu à la nécessité de sécuriser la baignade si on voulait valoriser le camping situé sur ses berges qui comporte 41 emplacements, 6 huttes et 2 chalets (ces derniers appartiennent à la Communauté de Communes). Le site est également doté d’un bâtiment dédié à un snack.</a:t>
            </a:r>
          </a:p>
          <a:p>
            <a:r>
              <a:rPr lang="fr-FR" dirty="0"/>
              <a:t>Le projet : création d’une baignade biologique intégrée dans le plan d’eau </a:t>
            </a:r>
          </a:p>
          <a:p>
            <a:endParaRPr lang="fr-FR"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39618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lgn="ctr"/>
            <a:r>
              <a:rPr lang="fr-FR" dirty="0" smtClean="0"/>
              <a:t> la baignade</a:t>
            </a:r>
            <a:endParaRPr lang="fr-FR" dirty="0"/>
          </a:p>
        </p:txBody>
      </p:sp>
      <p:sp>
        <p:nvSpPr>
          <p:cNvPr id="5" name="Sous-titre 4"/>
          <p:cNvSpPr>
            <a:spLocks noGrp="1"/>
          </p:cNvSpPr>
          <p:nvPr>
            <p:ph type="subTitle" idx="1"/>
          </p:nvPr>
        </p:nvSpPr>
        <p:spPr/>
        <p:txBody>
          <a:bodyPr>
            <a:normAutofit/>
          </a:bodyPr>
          <a:lstStyle/>
          <a:p>
            <a:r>
              <a:rPr lang="fr-FR" sz="4000" dirty="0" smtClean="0"/>
              <a:t>Ses caractéristiques </a:t>
            </a:r>
            <a:endParaRPr lang="fr-FR" sz="4000" dirty="0"/>
          </a:p>
        </p:txBody>
      </p:sp>
      <p:sp>
        <p:nvSpPr>
          <p:cNvPr id="6" name="Espace réservé du numéro de diapositive 5"/>
          <p:cNvSpPr>
            <a:spLocks noGrp="1"/>
          </p:cNvSpPr>
          <p:nvPr>
            <p:ph type="sldNum" sz="quarter" idx="12"/>
          </p:nvPr>
        </p:nvSpPr>
        <p:spPr/>
        <p:txBody>
          <a:bodyPr/>
          <a:lstStyle/>
          <a:p>
            <a:fld id="{5A08B20D-377B-4F6E-8ADE-8E5616AD0583}" type="slidenum">
              <a:rPr lang="fr-FR" smtClean="0"/>
              <a:pPr/>
              <a:t>5</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263603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74319" y="1545336"/>
            <a:ext cx="11181559" cy="4709160"/>
          </a:xfrm>
        </p:spPr>
        <p:txBody>
          <a:bodyPr>
            <a:normAutofit lnSpcReduction="10000"/>
          </a:bodyPr>
          <a:lstStyle/>
          <a:p>
            <a:pPr marL="228600" lvl="0" indent="-228600" defTabSz="914400">
              <a:lnSpc>
                <a:spcPct val="90000"/>
              </a:lnSpc>
              <a:buClrTx/>
              <a:buSzTx/>
              <a:buFont typeface="Arial" panose="020B0604020202020204" pitchFamily="34" charset="0"/>
              <a:buChar char="•"/>
            </a:pPr>
            <a:r>
              <a:rPr lang="fr-FR" sz="2200" dirty="0">
                <a:latin typeface="Calibri" panose="020F0502020204030204"/>
              </a:rPr>
              <a:t>Surface totale du </a:t>
            </a:r>
            <a:r>
              <a:rPr lang="fr-FR" sz="2200" dirty="0" smtClean="0">
                <a:latin typeface="Calibri" panose="020F0502020204030204"/>
              </a:rPr>
              <a:t>projet : </a:t>
            </a:r>
            <a:r>
              <a:rPr lang="fr-FR" sz="2200" dirty="0">
                <a:latin typeface="Calibri" panose="020F0502020204030204"/>
              </a:rPr>
              <a:t>5 </a:t>
            </a:r>
            <a:r>
              <a:rPr lang="fr-FR" sz="2200" dirty="0" smtClean="0">
                <a:latin typeface="Calibri" panose="020F0502020204030204"/>
              </a:rPr>
              <a:t>665 m²</a:t>
            </a:r>
            <a:endParaRPr lang="fr-FR" sz="2200" dirty="0">
              <a:latin typeface="Calibri" panose="020F0502020204030204"/>
            </a:endParaRPr>
          </a:p>
          <a:p>
            <a:pPr marL="228600" lvl="0" indent="-228600" defTabSz="914400">
              <a:lnSpc>
                <a:spcPct val="90000"/>
              </a:lnSpc>
              <a:buClrTx/>
              <a:buSzTx/>
              <a:buFont typeface="Arial" panose="020B0604020202020204" pitchFamily="34" charset="0"/>
              <a:buChar char="•"/>
            </a:pPr>
            <a:r>
              <a:rPr lang="fr-FR" sz="2200" dirty="0">
                <a:latin typeface="Calibri" panose="020F0502020204030204"/>
              </a:rPr>
              <a:t>Surface de la </a:t>
            </a:r>
            <a:r>
              <a:rPr lang="fr-FR" sz="2200" dirty="0" smtClean="0">
                <a:latin typeface="Calibri" panose="020F0502020204030204"/>
              </a:rPr>
              <a:t>baignade : </a:t>
            </a:r>
            <a:r>
              <a:rPr lang="fr-FR" sz="2200" dirty="0">
                <a:latin typeface="Calibri" panose="020F0502020204030204"/>
              </a:rPr>
              <a:t>1 </a:t>
            </a:r>
            <a:r>
              <a:rPr lang="fr-FR" sz="2200" dirty="0" smtClean="0">
                <a:latin typeface="Calibri" panose="020F0502020204030204"/>
              </a:rPr>
              <a:t>000 m² </a:t>
            </a:r>
            <a:r>
              <a:rPr lang="fr-FR" sz="2200" dirty="0">
                <a:latin typeface="Calibri" panose="020F0502020204030204"/>
              </a:rPr>
              <a:t>pour une profondeur moyenne de </a:t>
            </a:r>
            <a:r>
              <a:rPr lang="fr-FR" sz="2200" dirty="0" smtClean="0">
                <a:latin typeface="Calibri" panose="020F0502020204030204"/>
              </a:rPr>
              <a:t>1,30 m : </a:t>
            </a:r>
          </a:p>
          <a:p>
            <a:pPr marL="228600" lvl="0" indent="-228600" defTabSz="914400">
              <a:lnSpc>
                <a:spcPct val="90000"/>
              </a:lnSpc>
              <a:buClrTx/>
              <a:buSzTx/>
              <a:buNone/>
            </a:pPr>
            <a:r>
              <a:rPr lang="fr-FR" sz="2200" dirty="0" smtClean="0">
                <a:latin typeface="Calibri" panose="020F0502020204030204"/>
              </a:rPr>
              <a:t>		- la </a:t>
            </a:r>
            <a:r>
              <a:rPr lang="fr-FR" sz="2200" dirty="0">
                <a:latin typeface="Calibri" panose="020F0502020204030204"/>
              </a:rPr>
              <a:t>zone d’accès à l’eau composée de trois paliers de </a:t>
            </a:r>
            <a:r>
              <a:rPr lang="fr-FR" sz="2200" dirty="0" smtClean="0">
                <a:latin typeface="Calibri" panose="020F0502020204030204"/>
              </a:rPr>
              <a:t>0,25 m</a:t>
            </a:r>
            <a:r>
              <a:rPr lang="fr-FR" sz="2200" dirty="0">
                <a:latin typeface="Calibri" panose="020F0502020204030204"/>
              </a:rPr>
              <a:t>, </a:t>
            </a:r>
            <a:r>
              <a:rPr lang="fr-FR" sz="2200" dirty="0" smtClean="0">
                <a:latin typeface="Calibri" panose="020F0502020204030204"/>
              </a:rPr>
              <a:t>0,30 m </a:t>
            </a:r>
            <a:r>
              <a:rPr lang="fr-FR" sz="2200" dirty="0">
                <a:latin typeface="Calibri" panose="020F0502020204030204"/>
              </a:rPr>
              <a:t>et </a:t>
            </a:r>
            <a:r>
              <a:rPr lang="fr-FR" sz="2200" dirty="0" smtClean="0">
                <a:latin typeface="Calibri" panose="020F0502020204030204"/>
              </a:rPr>
              <a:t>0,60m</a:t>
            </a:r>
            <a:endParaRPr lang="fr-FR" sz="2200" dirty="0">
              <a:latin typeface="Calibri" panose="020F0502020204030204"/>
            </a:endParaRPr>
          </a:p>
          <a:p>
            <a:pPr marL="228600" lvl="0" indent="-228600" defTabSz="914400">
              <a:lnSpc>
                <a:spcPct val="90000"/>
              </a:lnSpc>
              <a:buClrTx/>
              <a:buSzTx/>
              <a:buNone/>
            </a:pPr>
            <a:r>
              <a:rPr lang="fr-FR" sz="2200" dirty="0" smtClean="0">
                <a:latin typeface="Calibri" panose="020F0502020204030204"/>
              </a:rPr>
              <a:t>		- </a:t>
            </a:r>
            <a:r>
              <a:rPr lang="fr-FR" sz="2200" dirty="0">
                <a:latin typeface="Calibri" panose="020F0502020204030204"/>
              </a:rPr>
              <a:t>le moyen bain d’une profondeur moyenne de 1,00 </a:t>
            </a:r>
            <a:r>
              <a:rPr lang="fr-FR" sz="2200" dirty="0" smtClean="0">
                <a:latin typeface="Calibri" panose="020F0502020204030204"/>
              </a:rPr>
              <a:t>m</a:t>
            </a:r>
            <a:endParaRPr lang="fr-FR" sz="2200" dirty="0">
              <a:latin typeface="Calibri" panose="020F0502020204030204"/>
            </a:endParaRPr>
          </a:p>
          <a:p>
            <a:pPr marL="228600" lvl="0" indent="-228600" defTabSz="914400">
              <a:lnSpc>
                <a:spcPct val="90000"/>
              </a:lnSpc>
              <a:buClrTx/>
              <a:buSzTx/>
              <a:buNone/>
            </a:pPr>
            <a:r>
              <a:rPr lang="fr-FR" sz="2200" dirty="0" smtClean="0">
                <a:latin typeface="Calibri" panose="020F0502020204030204"/>
              </a:rPr>
              <a:t>		- </a:t>
            </a:r>
            <a:r>
              <a:rPr lang="fr-FR" sz="2200" dirty="0">
                <a:latin typeface="Calibri" panose="020F0502020204030204"/>
              </a:rPr>
              <a:t>le grand bain d’une profondeur moyenne de 2,15 </a:t>
            </a:r>
            <a:r>
              <a:rPr lang="fr-FR" sz="2200" dirty="0" smtClean="0">
                <a:latin typeface="Calibri" panose="020F0502020204030204"/>
              </a:rPr>
              <a:t>m</a:t>
            </a:r>
            <a:endParaRPr lang="fr-FR" sz="2200" dirty="0">
              <a:latin typeface="Calibri" panose="020F0502020204030204"/>
            </a:endParaRPr>
          </a:p>
          <a:p>
            <a:pPr marL="228600" lvl="0" indent="-228600" defTabSz="914400">
              <a:lnSpc>
                <a:spcPct val="90000"/>
              </a:lnSpc>
              <a:buClrTx/>
              <a:buSzTx/>
              <a:buFont typeface="Arial" panose="020B0604020202020204" pitchFamily="34" charset="0"/>
              <a:buChar char="•"/>
            </a:pPr>
            <a:r>
              <a:rPr lang="fr-FR" sz="2200" dirty="0">
                <a:latin typeface="Calibri" panose="020F0502020204030204"/>
              </a:rPr>
              <a:t>Surface du </a:t>
            </a:r>
            <a:r>
              <a:rPr lang="fr-FR" sz="2200" dirty="0" err="1" smtClean="0">
                <a:latin typeface="Calibri" panose="020F0502020204030204"/>
              </a:rPr>
              <a:t>biofiltre</a:t>
            </a:r>
            <a:r>
              <a:rPr lang="fr-FR" sz="2200" dirty="0" smtClean="0">
                <a:latin typeface="Calibri" panose="020F0502020204030204"/>
              </a:rPr>
              <a:t> : 560 m²</a:t>
            </a:r>
            <a:endParaRPr lang="fr-FR" sz="2200" dirty="0">
              <a:latin typeface="Calibri" panose="020F0502020204030204"/>
            </a:endParaRPr>
          </a:p>
          <a:p>
            <a:pPr marL="228600" lvl="0" indent="-228600" defTabSz="914400">
              <a:lnSpc>
                <a:spcPct val="90000"/>
              </a:lnSpc>
              <a:buClrTx/>
              <a:buSzTx/>
              <a:buFont typeface="Arial" panose="020B0604020202020204" pitchFamily="34" charset="0"/>
              <a:buChar char="•"/>
            </a:pPr>
            <a:r>
              <a:rPr lang="fr-FR" sz="2200" dirty="0">
                <a:latin typeface="Calibri" panose="020F0502020204030204"/>
              </a:rPr>
              <a:t>Provenance des apports </a:t>
            </a:r>
            <a:r>
              <a:rPr lang="fr-FR" sz="2200" dirty="0" smtClean="0">
                <a:latin typeface="Calibri" panose="020F0502020204030204"/>
              </a:rPr>
              <a:t>d’eau : </a:t>
            </a:r>
            <a:r>
              <a:rPr lang="fr-FR" sz="2200" dirty="0">
                <a:latin typeface="Calibri" panose="020F0502020204030204"/>
              </a:rPr>
              <a:t>remplissage et renouvellement depuis un forage présent sur le site (alimentation par une pompe de 10 m</a:t>
            </a:r>
            <a:r>
              <a:rPr lang="fr-FR" sz="2200" baseline="30000" dirty="0">
                <a:latin typeface="Calibri" panose="020F0502020204030204"/>
              </a:rPr>
              <a:t>3</a:t>
            </a:r>
            <a:r>
              <a:rPr lang="fr-FR" sz="2200" dirty="0">
                <a:latin typeface="Calibri" panose="020F0502020204030204"/>
              </a:rPr>
              <a:t>/h dans la nappe profonde)</a:t>
            </a:r>
          </a:p>
          <a:p>
            <a:pPr marL="228600" lvl="0" indent="-228600" defTabSz="914400">
              <a:lnSpc>
                <a:spcPct val="90000"/>
              </a:lnSpc>
              <a:buClrTx/>
              <a:buSzTx/>
              <a:buFont typeface="Arial" panose="020B0604020202020204" pitchFamily="34" charset="0"/>
              <a:buChar char="•"/>
            </a:pPr>
            <a:r>
              <a:rPr lang="fr-FR" sz="2200" dirty="0">
                <a:latin typeface="Calibri" panose="020F0502020204030204"/>
              </a:rPr>
              <a:t>Fréquentation de </a:t>
            </a:r>
            <a:r>
              <a:rPr lang="fr-FR" sz="2200" dirty="0" smtClean="0">
                <a:latin typeface="Calibri" panose="020F0502020204030204"/>
              </a:rPr>
              <a:t>l’équipement : </a:t>
            </a:r>
            <a:r>
              <a:rPr lang="fr-FR" sz="2200" dirty="0">
                <a:latin typeface="Calibri" panose="020F0502020204030204"/>
              </a:rPr>
              <a:t>250 </a:t>
            </a:r>
            <a:r>
              <a:rPr lang="fr-FR" sz="2200" dirty="0" smtClean="0">
                <a:latin typeface="Calibri" panose="020F0502020204030204"/>
              </a:rPr>
              <a:t>personne/jour</a:t>
            </a:r>
            <a:endParaRPr lang="fr-FR" sz="2200" dirty="0">
              <a:latin typeface="Calibri" panose="020F0502020204030204"/>
            </a:endParaRPr>
          </a:p>
          <a:p>
            <a:pPr marL="228600" lvl="0" indent="-228600" defTabSz="914400">
              <a:lnSpc>
                <a:spcPct val="90000"/>
              </a:lnSpc>
              <a:buClrTx/>
              <a:buSzTx/>
              <a:buFont typeface="Arial" panose="020B0604020202020204" pitchFamily="34" charset="0"/>
              <a:buChar char="•"/>
            </a:pPr>
            <a:r>
              <a:rPr lang="fr-FR" sz="2200" dirty="0" smtClean="0">
                <a:latin typeface="Calibri" panose="020F0502020204030204"/>
              </a:rPr>
              <a:t>Vidange : </a:t>
            </a:r>
            <a:r>
              <a:rPr lang="fr-FR" sz="2200" dirty="0">
                <a:latin typeface="Calibri" panose="020F0502020204030204"/>
              </a:rPr>
              <a:t>conformément au décret d’avril 2019, la vidange s’effectuera </a:t>
            </a:r>
            <a:r>
              <a:rPr lang="fr-FR" sz="2200" dirty="0" err="1">
                <a:latin typeface="Calibri" panose="020F0502020204030204"/>
              </a:rPr>
              <a:t>gravitairement</a:t>
            </a:r>
            <a:r>
              <a:rPr lang="fr-FR" sz="2200" dirty="0">
                <a:latin typeface="Calibri" panose="020F0502020204030204"/>
              </a:rPr>
              <a:t> par une bonde de fond via un collecteur principal. Les eaux sont évacuées en contre bas du plan d’eau d’</a:t>
            </a:r>
            <a:r>
              <a:rPr lang="fr-FR" sz="2200" dirty="0" err="1">
                <a:latin typeface="Calibri" panose="020F0502020204030204"/>
              </a:rPr>
              <a:t>Herculat</a:t>
            </a:r>
            <a:r>
              <a:rPr lang="fr-FR" sz="2200" dirty="0">
                <a:latin typeface="Calibri" panose="020F0502020204030204"/>
              </a:rPr>
              <a:t>, dans le réseau hydrique naturel de la </a:t>
            </a:r>
            <a:r>
              <a:rPr lang="fr-FR" sz="2200" dirty="0" err="1">
                <a:latin typeface="Calibri" panose="020F0502020204030204"/>
              </a:rPr>
              <a:t>Magieure</a:t>
            </a:r>
            <a:r>
              <a:rPr lang="fr-FR" sz="2200" dirty="0">
                <a:latin typeface="Calibri" panose="020F0502020204030204"/>
              </a:rPr>
              <a:t> via le Petit Etang.</a:t>
            </a:r>
          </a:p>
          <a:p>
            <a:endParaRPr lang="fr-FR" dirty="0"/>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6</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139798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0976" y="795528"/>
            <a:ext cx="9528048" cy="5157216"/>
          </a:xfrm>
          <a:prstGeom prst="rect">
            <a:avLst/>
          </a:prstGeom>
          <a:noFill/>
        </p:spPr>
      </p:pic>
      <p:sp>
        <p:nvSpPr>
          <p:cNvPr id="3" name="Espace réservé du numéro de diapositive 2"/>
          <p:cNvSpPr>
            <a:spLocks noGrp="1"/>
          </p:cNvSpPr>
          <p:nvPr>
            <p:ph type="sldNum" sz="quarter" idx="12"/>
          </p:nvPr>
        </p:nvSpPr>
        <p:spPr/>
        <p:txBody>
          <a:bodyPr/>
          <a:lstStyle/>
          <a:p>
            <a:fld id="{5A08B20D-377B-4F6E-8ADE-8E5616AD0583}" type="slidenum">
              <a:rPr lang="fr-FR" smtClean="0"/>
              <a:pPr/>
              <a:t>7</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404069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tretch>
            <a:fillRect/>
          </a:stretch>
        </p:blipFill>
        <p:spPr>
          <a:xfrm>
            <a:off x="548640" y="914400"/>
            <a:ext cx="10378440" cy="5605272"/>
          </a:xfrm>
          <a:prstGeom prst="rect">
            <a:avLst/>
          </a:prstGeom>
        </p:spPr>
      </p:pic>
      <p:sp>
        <p:nvSpPr>
          <p:cNvPr id="3" name="Espace réservé du numéro de diapositive 2"/>
          <p:cNvSpPr>
            <a:spLocks noGrp="1"/>
          </p:cNvSpPr>
          <p:nvPr>
            <p:ph type="sldNum" sz="quarter" idx="12"/>
          </p:nvPr>
        </p:nvSpPr>
        <p:spPr/>
        <p:txBody>
          <a:bodyPr/>
          <a:lstStyle/>
          <a:p>
            <a:fld id="{5A08B20D-377B-4F6E-8ADE-8E5616AD0583}" type="slidenum">
              <a:rPr lang="fr-FR" smtClean="0"/>
              <a:pPr/>
              <a:t>8</a:t>
            </a:fld>
            <a:endParaRPr lang="fr-F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384360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92885" y="2267339"/>
            <a:ext cx="10307782" cy="4254759"/>
          </a:xfrm>
          <a:prstGeom prst="rect">
            <a:avLst/>
          </a:prstGeom>
        </p:spPr>
      </p:pic>
      <p:sp>
        <p:nvSpPr>
          <p:cNvPr id="3" name="Rectangle 2"/>
          <p:cNvSpPr/>
          <p:nvPr/>
        </p:nvSpPr>
        <p:spPr>
          <a:xfrm>
            <a:off x="192023" y="182880"/>
            <a:ext cx="10099289" cy="2031325"/>
          </a:xfrm>
          <a:prstGeom prst="rect">
            <a:avLst/>
          </a:prstGeom>
        </p:spPr>
        <p:txBody>
          <a:bodyPr wrap="square">
            <a:spAutoFit/>
          </a:bodyPr>
          <a:lstStyle/>
          <a:p>
            <a:r>
              <a:rPr lang="fr-FR" dirty="0"/>
              <a:t>LA CONCEPTION TECHNIQUE DE LA BAIGNADE</a:t>
            </a:r>
          </a:p>
          <a:p>
            <a:r>
              <a:rPr lang="fr-FR" dirty="0"/>
              <a:t>Pour créer la baignade, il est prévu l’aménagement d’un remblais de 87 m de long en forme arrondie. Le remblais est prévue à la </a:t>
            </a:r>
            <a:r>
              <a:rPr lang="fr-FR" dirty="0" smtClean="0"/>
              <a:t>côte </a:t>
            </a:r>
            <a:r>
              <a:rPr lang="fr-FR" dirty="0"/>
              <a:t>de 402.20 NGF. Elle aura une largeur de 2,25 m en tête.</a:t>
            </a:r>
          </a:p>
          <a:p>
            <a:r>
              <a:rPr lang="fr-FR" dirty="0"/>
              <a:t>Côté baignade, il est prévu un mur (niveau des eaux de baignade à la cote de 402.00 NGF). Côté lac, il est prévu un enrochement avec une pente de talus de 3H/2V. Un complexe d’étanchéité type </a:t>
            </a:r>
            <a:r>
              <a:rPr lang="fr-FR" dirty="0" err="1"/>
              <a:t>géomembrane</a:t>
            </a:r>
            <a:r>
              <a:rPr lang="fr-FR" dirty="0"/>
              <a:t> est prévu sous le plan d’eau de baignade</a:t>
            </a:r>
          </a:p>
        </p:txBody>
      </p:sp>
      <p:sp>
        <p:nvSpPr>
          <p:cNvPr id="4" name="Espace réservé du numéro de diapositive 3"/>
          <p:cNvSpPr>
            <a:spLocks noGrp="1"/>
          </p:cNvSpPr>
          <p:nvPr>
            <p:ph type="sldNum" sz="quarter" idx="12"/>
          </p:nvPr>
        </p:nvSpPr>
        <p:spPr/>
        <p:txBody>
          <a:bodyPr/>
          <a:lstStyle/>
          <a:p>
            <a:fld id="{5A08B20D-377B-4F6E-8ADE-8E5616AD0583}" type="slidenum">
              <a:rPr lang="fr-FR" smtClean="0"/>
              <a:pPr/>
              <a:t>9</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 xmlns:p14="http://schemas.microsoft.com/office/powerpoint/2010/main" val="50056001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1054</TotalTime>
  <Words>772</Words>
  <Application>Microsoft Office PowerPoint</Application>
  <PresentationFormat>Personnalisé</PresentationFormat>
  <Paragraphs>119</Paragraphs>
  <Slides>22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4" baseType="lpstr">
      <vt:lpstr>Berlin</vt:lpstr>
      <vt:lpstr>Feuille de calcul</vt:lpstr>
      <vt:lpstr>Assemblée Générale du 25 janvier 2021</vt:lpstr>
      <vt:lpstr>Baignade biologique Herculat </vt:lpstr>
      <vt:lpstr>Diapositive 3</vt:lpstr>
      <vt:lpstr>Une baignade biologique : pourquoi ?</vt:lpstr>
      <vt:lpstr> la baignade</vt:lpstr>
      <vt:lpstr>Diapositive 6</vt:lpstr>
      <vt:lpstr>Diapositive 7</vt:lpstr>
      <vt:lpstr>Diapositive 8</vt:lpstr>
      <vt:lpstr>Diapositive 9</vt:lpstr>
      <vt:lpstr>Diapositive 10</vt:lpstr>
      <vt:lpstr>Le fonctionnement hydraulique de la baignade</vt:lpstr>
      <vt:lpstr>Le fonctionnement hydraulique de la baignade (suite)</vt:lpstr>
      <vt:lpstr>Où en est-on sur le projet</vt:lpstr>
      <vt:lpstr>La maîtrise d’oeuvre</vt:lpstr>
      <vt:lpstr>Diapositive 15</vt:lpstr>
      <vt:lpstr>Coût de l’opération</vt:lpstr>
      <vt:lpstr>Diapositive 17</vt:lpstr>
      <vt:lpstr>Coût de l’opération</vt:lpstr>
      <vt:lpstr>Diapositive 19</vt:lpstr>
      <vt:lpstr>Diapositive 20</vt:lpstr>
      <vt:lpstr>Le montage juridique</vt:lpstr>
      <vt:lpstr>Quel type de lien juridique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du 25 janvier 2021</dc:title>
  <dc:creator>VERONIQUE TISSIER</dc:creator>
  <cp:lastModifiedBy>Proprietaire</cp:lastModifiedBy>
  <cp:revision>65</cp:revision>
  <dcterms:created xsi:type="dcterms:W3CDTF">2021-01-18T08:49:49Z</dcterms:created>
  <dcterms:modified xsi:type="dcterms:W3CDTF">2021-01-22T09:03:37Z</dcterms:modified>
</cp:coreProperties>
</file>